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4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66718" y="289051"/>
            <a:ext cx="3159125" cy="1036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4940" algn="just">
              <a:lnSpc>
                <a:spcPct val="100600"/>
              </a:lnSpc>
              <a:spcBef>
                <a:spcPts val="95"/>
              </a:spcBef>
              <a:buAutoNum type="arabicPeriod" startAt="3"/>
              <a:tabLst>
                <a:tab pos="167640" algn="l"/>
              </a:tabLst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Olumlu</a:t>
            </a:r>
            <a:r>
              <a:rPr sz="11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bir</a:t>
            </a:r>
            <a:r>
              <a:rPr sz="1100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hava</a:t>
            </a:r>
            <a:r>
              <a:rPr sz="1100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oluşturun:</a:t>
            </a:r>
            <a:r>
              <a:rPr sz="1100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İyi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niyetinizi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göstererek </a:t>
            </a:r>
            <a:r>
              <a:rPr sz="1100" dirty="0">
                <a:latin typeface="Times New Roman"/>
                <a:cs typeface="Times New Roman"/>
              </a:rPr>
              <a:t>karşı</a:t>
            </a:r>
            <a:r>
              <a:rPr sz="1100" spc="270" dirty="0">
                <a:latin typeface="Times New Roman"/>
                <a:cs typeface="Times New Roman"/>
              </a:rPr>
              <a:t>   </a:t>
            </a:r>
            <a:r>
              <a:rPr sz="1100" spc="-10" dirty="0">
                <a:latin typeface="Times New Roman"/>
                <a:cs typeface="Times New Roman"/>
              </a:rPr>
              <a:t>tarafıuzlaşmaya-</a:t>
            </a:r>
            <a:r>
              <a:rPr sz="1100" dirty="0">
                <a:latin typeface="Times New Roman"/>
                <a:cs typeface="Times New Roman"/>
              </a:rPr>
              <a:t>konuşmaya</a:t>
            </a:r>
            <a:r>
              <a:rPr sz="1100" spc="275" dirty="0">
                <a:latin typeface="Times New Roman"/>
                <a:cs typeface="Times New Roman"/>
              </a:rPr>
              <a:t>   </a:t>
            </a:r>
            <a:r>
              <a:rPr sz="1100" dirty="0">
                <a:latin typeface="Times New Roman"/>
                <a:cs typeface="Times New Roman"/>
              </a:rPr>
              <a:t>davet</a:t>
            </a:r>
            <a:r>
              <a:rPr sz="1100" spc="270" dirty="0">
                <a:latin typeface="Times New Roman"/>
                <a:cs typeface="Times New Roman"/>
              </a:rPr>
              <a:t>   </a:t>
            </a:r>
            <a:r>
              <a:rPr sz="1100" spc="-10" dirty="0">
                <a:latin typeface="Times New Roman"/>
                <a:cs typeface="Times New Roman"/>
              </a:rPr>
              <a:t>etmek, </a:t>
            </a:r>
            <a:r>
              <a:rPr sz="1100" dirty="0">
                <a:latin typeface="Times New Roman"/>
                <a:cs typeface="Times New Roman"/>
              </a:rPr>
              <a:t>önemsediğinizi</a:t>
            </a:r>
            <a:r>
              <a:rPr sz="1100" spc="3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göstermek</a:t>
            </a:r>
            <a:r>
              <a:rPr sz="1100" spc="3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iletişimi</a:t>
            </a:r>
            <a:r>
              <a:rPr sz="1100" spc="3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güçlendirecek</a:t>
            </a:r>
            <a:r>
              <a:rPr sz="1100" spc="34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ve </a:t>
            </a:r>
            <a:r>
              <a:rPr sz="1100" dirty="0">
                <a:latin typeface="Times New Roman"/>
                <a:cs typeface="Times New Roman"/>
              </a:rPr>
              <a:t>işbirliğini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sağlayacaktır.</a:t>
            </a:r>
            <a:endParaRPr sz="1100">
              <a:latin typeface="Times New Roman"/>
              <a:cs typeface="Times New Roman"/>
            </a:endParaRPr>
          </a:p>
          <a:p>
            <a:pPr marL="12700" marR="5080" indent="231140" algn="just">
              <a:lnSpc>
                <a:spcPts val="1330"/>
              </a:lnSpc>
              <a:spcBef>
                <a:spcPts val="35"/>
              </a:spcBef>
              <a:buAutoNum type="arabicPeriod" startAt="3"/>
              <a:tabLst>
                <a:tab pos="243840" algn="l"/>
              </a:tabLst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Problemi</a:t>
            </a:r>
            <a:r>
              <a:rPr sz="1100" spc="21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tartışarak</a:t>
            </a:r>
            <a:r>
              <a:rPr sz="1100" spc="21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tanımlayın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22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Etkili</a:t>
            </a:r>
            <a:r>
              <a:rPr sz="1100" spc="22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iletişim </a:t>
            </a:r>
            <a:r>
              <a:rPr sz="1100" dirty="0">
                <a:latin typeface="Times New Roman"/>
                <a:cs typeface="Times New Roman"/>
              </a:rPr>
              <a:t>tekniklerini kullanın, ihtiyaçve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çıkarları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belirleyin,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karşı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6718" y="1300985"/>
            <a:ext cx="3157855" cy="530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499"/>
              </a:lnSpc>
              <a:spcBef>
                <a:spcPts val="95"/>
              </a:spcBef>
            </a:pPr>
            <a:r>
              <a:rPr sz="1100" dirty="0">
                <a:latin typeface="Times New Roman"/>
                <a:cs typeface="Times New Roman"/>
              </a:rPr>
              <a:t>taraf</a:t>
            </a:r>
            <a:r>
              <a:rPr sz="1100" spc="44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için</a:t>
            </a:r>
            <a:r>
              <a:rPr sz="1100" spc="4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önemli</a:t>
            </a:r>
            <a:r>
              <a:rPr sz="1100" spc="4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olan</a:t>
            </a:r>
            <a:r>
              <a:rPr sz="1100" spc="4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konuları</a:t>
            </a:r>
            <a:r>
              <a:rPr sz="1100" spc="45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fark</a:t>
            </a:r>
            <a:r>
              <a:rPr sz="1100" spc="440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edip </a:t>
            </a:r>
            <a:r>
              <a:rPr sz="1100" dirty="0">
                <a:latin typeface="Times New Roman"/>
                <a:cs typeface="Times New Roman"/>
              </a:rPr>
              <a:t>duygularıpaylaşın,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ortaya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çıkan</a:t>
            </a:r>
            <a:r>
              <a:rPr sz="1100" spc="2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yeni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algı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anlayışı </a:t>
            </a:r>
            <a:r>
              <a:rPr sz="1100" dirty="0">
                <a:latin typeface="Times New Roman"/>
                <a:cs typeface="Times New Roman"/>
              </a:rPr>
              <a:t>gözden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geçirin.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6648" y="1806956"/>
            <a:ext cx="3159125" cy="1880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0180" algn="just">
              <a:lnSpc>
                <a:spcPct val="100499"/>
              </a:lnSpc>
              <a:spcBef>
                <a:spcPts val="95"/>
              </a:spcBef>
              <a:buAutoNum type="arabicPeriod" startAt="5"/>
              <a:tabLst>
                <a:tab pos="182880" algn="l"/>
              </a:tabLst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Beyin</a:t>
            </a:r>
            <a:r>
              <a:rPr sz="1100" spc="2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fırtınası</a:t>
            </a:r>
            <a:r>
              <a:rPr sz="1100" spc="2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yapın:</a:t>
            </a:r>
            <a:r>
              <a:rPr sz="1100" spc="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Yeni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düşüncelere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açık</a:t>
            </a:r>
            <a:r>
              <a:rPr sz="1100" spc="21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olun, </a:t>
            </a:r>
            <a:r>
              <a:rPr sz="1100" dirty="0">
                <a:latin typeface="Times New Roman"/>
                <a:cs typeface="Times New Roman"/>
              </a:rPr>
              <a:t>ortaya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çıkan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yeni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düşünceleri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eleştirmeyin,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sen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yerine </a:t>
            </a:r>
            <a:r>
              <a:rPr sz="1100" dirty="0">
                <a:latin typeface="Times New Roman"/>
                <a:cs typeface="Times New Roman"/>
              </a:rPr>
              <a:t>biz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dilini kullanamaya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özen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gösterin.</a:t>
            </a:r>
            <a:endParaRPr sz="1100">
              <a:latin typeface="Times New Roman"/>
              <a:cs typeface="Times New Roman"/>
            </a:endParaRPr>
          </a:p>
          <a:p>
            <a:pPr marL="12700" marR="5080" indent="170180" algn="just">
              <a:lnSpc>
                <a:spcPct val="100600"/>
              </a:lnSpc>
              <a:spcBef>
                <a:spcPts val="5"/>
              </a:spcBef>
              <a:buAutoNum type="arabicPeriod" startAt="5"/>
              <a:tabLst>
                <a:tab pos="182880" algn="l"/>
              </a:tabLst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Olası</a:t>
            </a:r>
            <a:r>
              <a:rPr sz="1100" spc="2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çözümleri</a:t>
            </a:r>
            <a:r>
              <a:rPr sz="1100" spc="2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değerlendirin</a:t>
            </a:r>
            <a:r>
              <a:rPr sz="1100" spc="2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1100" spc="2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uygun</a:t>
            </a:r>
            <a:r>
              <a:rPr sz="1100" spc="2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çözümleri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belirleyin:</a:t>
            </a:r>
            <a:r>
              <a:rPr sz="1100" dirty="0">
                <a:latin typeface="Times New Roman"/>
                <a:cs typeface="Times New Roman"/>
              </a:rPr>
              <a:t>Çözümlerin</a:t>
            </a:r>
            <a:r>
              <a:rPr sz="1100" spc="1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her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iki</a:t>
            </a:r>
            <a:r>
              <a:rPr sz="1100" spc="16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taraf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için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16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kabul </a:t>
            </a:r>
            <a:r>
              <a:rPr sz="1100" dirty="0">
                <a:latin typeface="Times New Roman"/>
                <a:cs typeface="Times New Roman"/>
              </a:rPr>
              <a:t>edilebilir,</a:t>
            </a:r>
            <a:r>
              <a:rPr sz="1100" spc="26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gerçekleştirilebilir,</a:t>
            </a:r>
            <a:r>
              <a:rPr sz="1100" spc="2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belirgin</a:t>
            </a:r>
            <a:r>
              <a:rPr sz="1100" spc="2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27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dengeli </a:t>
            </a:r>
            <a:r>
              <a:rPr sz="1100" dirty="0">
                <a:latin typeface="Times New Roman"/>
                <a:cs typeface="Times New Roman"/>
              </a:rPr>
              <a:t>olmasına özen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gösterin.</a:t>
            </a:r>
            <a:endParaRPr sz="1100">
              <a:latin typeface="Times New Roman"/>
              <a:cs typeface="Times New Roman"/>
            </a:endParaRPr>
          </a:p>
          <a:p>
            <a:pPr marL="12700" marR="5715" indent="215900" algn="just">
              <a:lnSpc>
                <a:spcPct val="100600"/>
              </a:lnSpc>
              <a:spcBef>
                <a:spcPts val="5"/>
              </a:spcBef>
              <a:buAutoNum type="arabicPeriod" startAt="5"/>
              <a:tabLst>
                <a:tab pos="228600" algn="l"/>
              </a:tabLst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Çözümlerin</a:t>
            </a:r>
            <a:r>
              <a:rPr sz="1100" spc="15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işlerliğini</a:t>
            </a:r>
            <a:r>
              <a:rPr sz="1100" spc="16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izleyin:</a:t>
            </a:r>
            <a:r>
              <a:rPr sz="1100" spc="17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Belirli</a:t>
            </a:r>
            <a:r>
              <a:rPr sz="1100" spc="16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bir</a:t>
            </a:r>
            <a:r>
              <a:rPr sz="1100" spc="170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süre </a:t>
            </a:r>
            <a:r>
              <a:rPr sz="1100" dirty="0">
                <a:latin typeface="Times New Roman"/>
                <a:cs typeface="Times New Roman"/>
              </a:rPr>
              <a:t>çözümlerin</a:t>
            </a:r>
            <a:r>
              <a:rPr sz="1100" spc="4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işleyip</a:t>
            </a:r>
            <a:r>
              <a:rPr sz="1100" spc="4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işlemediğini</a:t>
            </a:r>
            <a:r>
              <a:rPr sz="1100" spc="47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kontrol</a:t>
            </a:r>
            <a:r>
              <a:rPr sz="1100" spc="47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edin, </a:t>
            </a:r>
            <a:r>
              <a:rPr sz="1100" dirty="0">
                <a:latin typeface="Times New Roman"/>
                <a:cs typeface="Times New Roman"/>
              </a:rPr>
              <a:t>gerekiyorsa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aynı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basamakları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tekrarlayarak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çözümleri </a:t>
            </a:r>
            <a:r>
              <a:rPr sz="1100" dirty="0">
                <a:latin typeface="Times New Roman"/>
                <a:cs typeface="Times New Roman"/>
              </a:rPr>
              <a:t>yeniden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gözden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geçirin.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35643" y="6839709"/>
            <a:ext cx="1385570" cy="127000"/>
          </a:xfrm>
          <a:custGeom>
            <a:avLst/>
            <a:gdLst/>
            <a:ahLst/>
            <a:cxnLst/>
            <a:rect l="l" t="t" r="r" b="b"/>
            <a:pathLst>
              <a:path w="1385570" h="127000">
                <a:moveTo>
                  <a:pt x="60960" y="24387"/>
                </a:moveTo>
                <a:lnTo>
                  <a:pt x="0" y="24387"/>
                </a:lnTo>
                <a:lnTo>
                  <a:pt x="0" y="123447"/>
                </a:lnTo>
                <a:lnTo>
                  <a:pt x="21336" y="123447"/>
                </a:lnTo>
                <a:lnTo>
                  <a:pt x="21336" y="82296"/>
                </a:lnTo>
                <a:lnTo>
                  <a:pt x="60960" y="82296"/>
                </a:lnTo>
                <a:lnTo>
                  <a:pt x="56388" y="79250"/>
                </a:lnTo>
                <a:lnTo>
                  <a:pt x="65532" y="79250"/>
                </a:lnTo>
                <a:lnTo>
                  <a:pt x="71628" y="76200"/>
                </a:lnTo>
                <a:lnTo>
                  <a:pt x="76200" y="70107"/>
                </a:lnTo>
                <a:lnTo>
                  <a:pt x="80772" y="65533"/>
                </a:lnTo>
                <a:lnTo>
                  <a:pt x="21336" y="65533"/>
                </a:lnTo>
                <a:lnTo>
                  <a:pt x="21336" y="41150"/>
                </a:lnTo>
                <a:lnTo>
                  <a:pt x="80772" y="41150"/>
                </a:lnTo>
                <a:lnTo>
                  <a:pt x="74676" y="32007"/>
                </a:lnTo>
                <a:lnTo>
                  <a:pt x="71628" y="28956"/>
                </a:lnTo>
                <a:lnTo>
                  <a:pt x="67056" y="25910"/>
                </a:lnTo>
                <a:lnTo>
                  <a:pt x="60960" y="24387"/>
                </a:lnTo>
                <a:close/>
              </a:path>
              <a:path w="1385570" h="127000">
                <a:moveTo>
                  <a:pt x="60960" y="82296"/>
                </a:moveTo>
                <a:lnTo>
                  <a:pt x="33528" y="82296"/>
                </a:lnTo>
                <a:lnTo>
                  <a:pt x="35052" y="83820"/>
                </a:lnTo>
                <a:lnTo>
                  <a:pt x="36576" y="83820"/>
                </a:lnTo>
                <a:lnTo>
                  <a:pt x="39624" y="85347"/>
                </a:lnTo>
                <a:lnTo>
                  <a:pt x="41148" y="86870"/>
                </a:lnTo>
                <a:lnTo>
                  <a:pt x="42672" y="89916"/>
                </a:lnTo>
                <a:lnTo>
                  <a:pt x="47244" y="94490"/>
                </a:lnTo>
                <a:lnTo>
                  <a:pt x="51816" y="102110"/>
                </a:lnTo>
                <a:lnTo>
                  <a:pt x="67056" y="123447"/>
                </a:lnTo>
                <a:lnTo>
                  <a:pt x="89916" y="123447"/>
                </a:lnTo>
                <a:lnTo>
                  <a:pt x="77724" y="105156"/>
                </a:lnTo>
                <a:lnTo>
                  <a:pt x="73152" y="97536"/>
                </a:lnTo>
                <a:lnTo>
                  <a:pt x="70104" y="91440"/>
                </a:lnTo>
                <a:lnTo>
                  <a:pt x="60960" y="82296"/>
                </a:lnTo>
                <a:close/>
              </a:path>
              <a:path w="1385570" h="127000">
                <a:moveTo>
                  <a:pt x="80772" y="41150"/>
                </a:moveTo>
                <a:lnTo>
                  <a:pt x="54864" y="41150"/>
                </a:lnTo>
                <a:lnTo>
                  <a:pt x="60960" y="47247"/>
                </a:lnTo>
                <a:lnTo>
                  <a:pt x="60960" y="59436"/>
                </a:lnTo>
                <a:lnTo>
                  <a:pt x="56388" y="64010"/>
                </a:lnTo>
                <a:lnTo>
                  <a:pt x="53340" y="65533"/>
                </a:lnTo>
                <a:lnTo>
                  <a:pt x="80772" y="65533"/>
                </a:lnTo>
                <a:lnTo>
                  <a:pt x="82296" y="59436"/>
                </a:lnTo>
                <a:lnTo>
                  <a:pt x="82296" y="45720"/>
                </a:lnTo>
                <a:lnTo>
                  <a:pt x="80772" y="41150"/>
                </a:lnTo>
                <a:close/>
              </a:path>
              <a:path w="1385570" h="127000">
                <a:moveTo>
                  <a:pt x="175260" y="24387"/>
                </a:moveTo>
                <a:lnTo>
                  <a:pt x="100584" y="24387"/>
                </a:lnTo>
                <a:lnTo>
                  <a:pt x="100584" y="123447"/>
                </a:lnTo>
                <a:lnTo>
                  <a:pt x="176784" y="123447"/>
                </a:lnTo>
                <a:lnTo>
                  <a:pt x="176784" y="106680"/>
                </a:lnTo>
                <a:lnTo>
                  <a:pt x="120396" y="106680"/>
                </a:lnTo>
                <a:lnTo>
                  <a:pt x="120396" y="79250"/>
                </a:lnTo>
                <a:lnTo>
                  <a:pt x="172212" y="79250"/>
                </a:lnTo>
                <a:lnTo>
                  <a:pt x="172212" y="62487"/>
                </a:lnTo>
                <a:lnTo>
                  <a:pt x="120396" y="62487"/>
                </a:lnTo>
                <a:lnTo>
                  <a:pt x="120396" y="41150"/>
                </a:lnTo>
                <a:lnTo>
                  <a:pt x="175260" y="41150"/>
                </a:lnTo>
                <a:lnTo>
                  <a:pt x="175260" y="24387"/>
                </a:lnTo>
                <a:close/>
              </a:path>
              <a:path w="1385570" h="127000">
                <a:moveTo>
                  <a:pt x="214884" y="24387"/>
                </a:moveTo>
                <a:lnTo>
                  <a:pt x="193548" y="24387"/>
                </a:lnTo>
                <a:lnTo>
                  <a:pt x="193548" y="123447"/>
                </a:lnTo>
                <a:lnTo>
                  <a:pt x="214884" y="123447"/>
                </a:lnTo>
                <a:lnTo>
                  <a:pt x="214884" y="80773"/>
                </a:lnTo>
                <a:lnTo>
                  <a:pt x="274320" y="80773"/>
                </a:lnTo>
                <a:lnTo>
                  <a:pt x="274320" y="64010"/>
                </a:lnTo>
                <a:lnTo>
                  <a:pt x="214884" y="64010"/>
                </a:lnTo>
                <a:lnTo>
                  <a:pt x="214884" y="24387"/>
                </a:lnTo>
                <a:close/>
              </a:path>
              <a:path w="1385570" h="127000">
                <a:moveTo>
                  <a:pt x="274320" y="80773"/>
                </a:moveTo>
                <a:lnTo>
                  <a:pt x="254508" y="80773"/>
                </a:lnTo>
                <a:lnTo>
                  <a:pt x="254508" y="123447"/>
                </a:lnTo>
                <a:lnTo>
                  <a:pt x="274320" y="123447"/>
                </a:lnTo>
                <a:lnTo>
                  <a:pt x="274320" y="80773"/>
                </a:lnTo>
                <a:close/>
              </a:path>
              <a:path w="1385570" h="127000">
                <a:moveTo>
                  <a:pt x="274320" y="24387"/>
                </a:moveTo>
                <a:lnTo>
                  <a:pt x="254508" y="24387"/>
                </a:lnTo>
                <a:lnTo>
                  <a:pt x="254508" y="64010"/>
                </a:lnTo>
                <a:lnTo>
                  <a:pt x="274320" y="64010"/>
                </a:lnTo>
                <a:lnTo>
                  <a:pt x="274320" y="24387"/>
                </a:lnTo>
                <a:close/>
              </a:path>
              <a:path w="1385570" h="127000">
                <a:moveTo>
                  <a:pt x="352044" y="24387"/>
                </a:moveTo>
                <a:lnTo>
                  <a:pt x="294132" y="24387"/>
                </a:lnTo>
                <a:lnTo>
                  <a:pt x="294132" y="123447"/>
                </a:lnTo>
                <a:lnTo>
                  <a:pt x="358140" y="123447"/>
                </a:lnTo>
                <a:lnTo>
                  <a:pt x="362712" y="121920"/>
                </a:lnTo>
                <a:lnTo>
                  <a:pt x="367284" y="118873"/>
                </a:lnTo>
                <a:lnTo>
                  <a:pt x="373380" y="112776"/>
                </a:lnTo>
                <a:lnTo>
                  <a:pt x="374904" y="108207"/>
                </a:lnTo>
                <a:lnTo>
                  <a:pt x="375921" y="106680"/>
                </a:lnTo>
                <a:lnTo>
                  <a:pt x="315468" y="106680"/>
                </a:lnTo>
                <a:lnTo>
                  <a:pt x="315468" y="80773"/>
                </a:lnTo>
                <a:lnTo>
                  <a:pt x="374395" y="80773"/>
                </a:lnTo>
                <a:lnTo>
                  <a:pt x="373380" y="79250"/>
                </a:lnTo>
                <a:lnTo>
                  <a:pt x="370332" y="76200"/>
                </a:lnTo>
                <a:lnTo>
                  <a:pt x="365760" y="73153"/>
                </a:lnTo>
                <a:lnTo>
                  <a:pt x="359664" y="70107"/>
                </a:lnTo>
                <a:lnTo>
                  <a:pt x="364236" y="68580"/>
                </a:lnTo>
                <a:lnTo>
                  <a:pt x="368808" y="64010"/>
                </a:lnTo>
                <a:lnTo>
                  <a:pt x="315468" y="64010"/>
                </a:lnTo>
                <a:lnTo>
                  <a:pt x="315468" y="41150"/>
                </a:lnTo>
                <a:lnTo>
                  <a:pt x="373380" y="41150"/>
                </a:lnTo>
                <a:lnTo>
                  <a:pt x="370332" y="36576"/>
                </a:lnTo>
                <a:lnTo>
                  <a:pt x="368808" y="33530"/>
                </a:lnTo>
                <a:lnTo>
                  <a:pt x="365760" y="30480"/>
                </a:lnTo>
                <a:lnTo>
                  <a:pt x="356616" y="25910"/>
                </a:lnTo>
                <a:lnTo>
                  <a:pt x="352044" y="24387"/>
                </a:lnTo>
                <a:close/>
              </a:path>
              <a:path w="1385570" h="127000">
                <a:moveTo>
                  <a:pt x="374395" y="80773"/>
                </a:moveTo>
                <a:lnTo>
                  <a:pt x="345948" y="80773"/>
                </a:lnTo>
                <a:lnTo>
                  <a:pt x="348996" y="82296"/>
                </a:lnTo>
                <a:lnTo>
                  <a:pt x="352044" y="82296"/>
                </a:lnTo>
                <a:lnTo>
                  <a:pt x="353568" y="83820"/>
                </a:lnTo>
                <a:lnTo>
                  <a:pt x="355092" y="86870"/>
                </a:lnTo>
                <a:lnTo>
                  <a:pt x="356616" y="88393"/>
                </a:lnTo>
                <a:lnTo>
                  <a:pt x="358140" y="91440"/>
                </a:lnTo>
                <a:lnTo>
                  <a:pt x="358140" y="97536"/>
                </a:lnTo>
                <a:lnTo>
                  <a:pt x="356616" y="100587"/>
                </a:lnTo>
                <a:lnTo>
                  <a:pt x="355092" y="102110"/>
                </a:lnTo>
                <a:lnTo>
                  <a:pt x="353568" y="105156"/>
                </a:lnTo>
                <a:lnTo>
                  <a:pt x="350520" y="106680"/>
                </a:lnTo>
                <a:lnTo>
                  <a:pt x="375921" y="106680"/>
                </a:lnTo>
                <a:lnTo>
                  <a:pt x="377952" y="103633"/>
                </a:lnTo>
                <a:lnTo>
                  <a:pt x="377952" y="89916"/>
                </a:lnTo>
                <a:lnTo>
                  <a:pt x="376428" y="83820"/>
                </a:lnTo>
                <a:lnTo>
                  <a:pt x="374395" y="80773"/>
                </a:lnTo>
                <a:close/>
              </a:path>
              <a:path w="1385570" h="127000">
                <a:moveTo>
                  <a:pt x="373380" y="41150"/>
                </a:moveTo>
                <a:lnTo>
                  <a:pt x="347472" y="41150"/>
                </a:lnTo>
                <a:lnTo>
                  <a:pt x="348996" y="42673"/>
                </a:lnTo>
                <a:lnTo>
                  <a:pt x="352044" y="44196"/>
                </a:lnTo>
                <a:lnTo>
                  <a:pt x="353568" y="45720"/>
                </a:lnTo>
                <a:lnTo>
                  <a:pt x="353568" y="57913"/>
                </a:lnTo>
                <a:lnTo>
                  <a:pt x="350520" y="59436"/>
                </a:lnTo>
                <a:lnTo>
                  <a:pt x="348996" y="62487"/>
                </a:lnTo>
                <a:lnTo>
                  <a:pt x="345948" y="62487"/>
                </a:lnTo>
                <a:lnTo>
                  <a:pt x="342900" y="64010"/>
                </a:lnTo>
                <a:lnTo>
                  <a:pt x="368808" y="64010"/>
                </a:lnTo>
                <a:lnTo>
                  <a:pt x="370332" y="62487"/>
                </a:lnTo>
                <a:lnTo>
                  <a:pt x="373380" y="53340"/>
                </a:lnTo>
                <a:lnTo>
                  <a:pt x="373380" y="41150"/>
                </a:lnTo>
                <a:close/>
              </a:path>
              <a:path w="1385570" h="127000">
                <a:moveTo>
                  <a:pt x="469392" y="24387"/>
                </a:moveTo>
                <a:lnTo>
                  <a:pt x="394716" y="24387"/>
                </a:lnTo>
                <a:lnTo>
                  <a:pt x="394716" y="123447"/>
                </a:lnTo>
                <a:lnTo>
                  <a:pt x="470916" y="123447"/>
                </a:lnTo>
                <a:lnTo>
                  <a:pt x="470916" y="106680"/>
                </a:lnTo>
                <a:lnTo>
                  <a:pt x="414528" y="106680"/>
                </a:lnTo>
                <a:lnTo>
                  <a:pt x="414528" y="79250"/>
                </a:lnTo>
                <a:lnTo>
                  <a:pt x="466344" y="79250"/>
                </a:lnTo>
                <a:lnTo>
                  <a:pt x="466344" y="62487"/>
                </a:lnTo>
                <a:lnTo>
                  <a:pt x="414528" y="62487"/>
                </a:lnTo>
                <a:lnTo>
                  <a:pt x="414528" y="41150"/>
                </a:lnTo>
                <a:lnTo>
                  <a:pt x="469392" y="41150"/>
                </a:lnTo>
                <a:lnTo>
                  <a:pt x="469392" y="24387"/>
                </a:lnTo>
                <a:close/>
              </a:path>
              <a:path w="1385570" h="127000">
                <a:moveTo>
                  <a:pt x="548640" y="24387"/>
                </a:moveTo>
                <a:lnTo>
                  <a:pt x="487680" y="24387"/>
                </a:lnTo>
                <a:lnTo>
                  <a:pt x="487680" y="123447"/>
                </a:lnTo>
                <a:lnTo>
                  <a:pt x="509016" y="123447"/>
                </a:lnTo>
                <a:lnTo>
                  <a:pt x="509016" y="82296"/>
                </a:lnTo>
                <a:lnTo>
                  <a:pt x="548640" y="82296"/>
                </a:lnTo>
                <a:lnTo>
                  <a:pt x="544068" y="79250"/>
                </a:lnTo>
                <a:lnTo>
                  <a:pt x="553212" y="79250"/>
                </a:lnTo>
                <a:lnTo>
                  <a:pt x="559308" y="76200"/>
                </a:lnTo>
                <a:lnTo>
                  <a:pt x="563880" y="70107"/>
                </a:lnTo>
                <a:lnTo>
                  <a:pt x="568452" y="65533"/>
                </a:lnTo>
                <a:lnTo>
                  <a:pt x="509016" y="65533"/>
                </a:lnTo>
                <a:lnTo>
                  <a:pt x="509016" y="41150"/>
                </a:lnTo>
                <a:lnTo>
                  <a:pt x="568452" y="41150"/>
                </a:lnTo>
                <a:lnTo>
                  <a:pt x="562356" y="32007"/>
                </a:lnTo>
                <a:lnTo>
                  <a:pt x="559308" y="28956"/>
                </a:lnTo>
                <a:lnTo>
                  <a:pt x="554736" y="25910"/>
                </a:lnTo>
                <a:lnTo>
                  <a:pt x="548640" y="24387"/>
                </a:lnTo>
                <a:close/>
              </a:path>
              <a:path w="1385570" h="127000">
                <a:moveTo>
                  <a:pt x="548640" y="82296"/>
                </a:moveTo>
                <a:lnTo>
                  <a:pt x="521208" y="82296"/>
                </a:lnTo>
                <a:lnTo>
                  <a:pt x="522732" y="83820"/>
                </a:lnTo>
                <a:lnTo>
                  <a:pt x="524256" y="83820"/>
                </a:lnTo>
                <a:lnTo>
                  <a:pt x="527304" y="85347"/>
                </a:lnTo>
                <a:lnTo>
                  <a:pt x="528828" y="86870"/>
                </a:lnTo>
                <a:lnTo>
                  <a:pt x="530352" y="89916"/>
                </a:lnTo>
                <a:lnTo>
                  <a:pt x="534924" y="94490"/>
                </a:lnTo>
                <a:lnTo>
                  <a:pt x="539496" y="102110"/>
                </a:lnTo>
                <a:lnTo>
                  <a:pt x="554736" y="123447"/>
                </a:lnTo>
                <a:lnTo>
                  <a:pt x="577596" y="123447"/>
                </a:lnTo>
                <a:lnTo>
                  <a:pt x="565404" y="105156"/>
                </a:lnTo>
                <a:lnTo>
                  <a:pt x="560832" y="97536"/>
                </a:lnTo>
                <a:lnTo>
                  <a:pt x="557784" y="91440"/>
                </a:lnTo>
                <a:lnTo>
                  <a:pt x="548640" y="82296"/>
                </a:lnTo>
                <a:close/>
              </a:path>
              <a:path w="1385570" h="127000">
                <a:moveTo>
                  <a:pt x="568452" y="41150"/>
                </a:moveTo>
                <a:lnTo>
                  <a:pt x="542544" y="41150"/>
                </a:lnTo>
                <a:lnTo>
                  <a:pt x="548640" y="47247"/>
                </a:lnTo>
                <a:lnTo>
                  <a:pt x="548640" y="59436"/>
                </a:lnTo>
                <a:lnTo>
                  <a:pt x="544068" y="64010"/>
                </a:lnTo>
                <a:lnTo>
                  <a:pt x="541020" y="65533"/>
                </a:lnTo>
                <a:lnTo>
                  <a:pt x="568452" y="65533"/>
                </a:lnTo>
                <a:lnTo>
                  <a:pt x="569976" y="59436"/>
                </a:lnTo>
                <a:lnTo>
                  <a:pt x="569976" y="45720"/>
                </a:lnTo>
                <a:lnTo>
                  <a:pt x="568452" y="41150"/>
                </a:lnTo>
                <a:close/>
              </a:path>
              <a:path w="1385570" h="127000">
                <a:moveTo>
                  <a:pt x="609600" y="24387"/>
                </a:moveTo>
                <a:lnTo>
                  <a:pt x="589788" y="24387"/>
                </a:lnTo>
                <a:lnTo>
                  <a:pt x="589788" y="123447"/>
                </a:lnTo>
                <a:lnTo>
                  <a:pt x="659892" y="123447"/>
                </a:lnTo>
                <a:lnTo>
                  <a:pt x="659892" y="106680"/>
                </a:lnTo>
                <a:lnTo>
                  <a:pt x="609600" y="106680"/>
                </a:lnTo>
                <a:lnTo>
                  <a:pt x="609600" y="24387"/>
                </a:lnTo>
                <a:close/>
              </a:path>
              <a:path w="1385570" h="127000">
                <a:moveTo>
                  <a:pt x="693422" y="24387"/>
                </a:moveTo>
                <a:lnTo>
                  <a:pt x="673608" y="24387"/>
                </a:lnTo>
                <a:lnTo>
                  <a:pt x="673608" y="123447"/>
                </a:lnTo>
                <a:lnTo>
                  <a:pt x="693422" y="123447"/>
                </a:lnTo>
                <a:lnTo>
                  <a:pt x="693422" y="24387"/>
                </a:lnTo>
                <a:close/>
              </a:path>
              <a:path w="1385570" h="127000">
                <a:moveTo>
                  <a:pt x="693422" y="0"/>
                </a:moveTo>
                <a:lnTo>
                  <a:pt x="673608" y="0"/>
                </a:lnTo>
                <a:lnTo>
                  <a:pt x="673608" y="18290"/>
                </a:lnTo>
                <a:lnTo>
                  <a:pt x="693422" y="18290"/>
                </a:lnTo>
                <a:lnTo>
                  <a:pt x="693422" y="0"/>
                </a:lnTo>
                <a:close/>
              </a:path>
              <a:path w="1385570" h="127000">
                <a:moveTo>
                  <a:pt x="734568" y="24387"/>
                </a:moveTo>
                <a:lnTo>
                  <a:pt x="713232" y="24387"/>
                </a:lnTo>
                <a:lnTo>
                  <a:pt x="713232" y="123447"/>
                </a:lnTo>
                <a:lnTo>
                  <a:pt x="734568" y="123447"/>
                </a:lnTo>
                <a:lnTo>
                  <a:pt x="734568" y="94490"/>
                </a:lnTo>
                <a:lnTo>
                  <a:pt x="749808" y="77727"/>
                </a:lnTo>
                <a:lnTo>
                  <a:pt x="774954" y="77727"/>
                </a:lnTo>
                <a:lnTo>
                  <a:pt x="769007" y="68580"/>
                </a:lnTo>
                <a:lnTo>
                  <a:pt x="734568" y="68580"/>
                </a:lnTo>
                <a:lnTo>
                  <a:pt x="734568" y="24387"/>
                </a:lnTo>
                <a:close/>
              </a:path>
              <a:path w="1385570" h="127000">
                <a:moveTo>
                  <a:pt x="774954" y="77727"/>
                </a:moveTo>
                <a:lnTo>
                  <a:pt x="749808" y="77727"/>
                </a:lnTo>
                <a:lnTo>
                  <a:pt x="778764" y="123447"/>
                </a:lnTo>
                <a:lnTo>
                  <a:pt x="804672" y="123447"/>
                </a:lnTo>
                <a:lnTo>
                  <a:pt x="774954" y="77727"/>
                </a:lnTo>
                <a:close/>
              </a:path>
              <a:path w="1385570" h="127000">
                <a:moveTo>
                  <a:pt x="801624" y="24387"/>
                </a:moveTo>
                <a:lnTo>
                  <a:pt x="775716" y="24387"/>
                </a:lnTo>
                <a:lnTo>
                  <a:pt x="734568" y="68580"/>
                </a:lnTo>
                <a:lnTo>
                  <a:pt x="769007" y="68580"/>
                </a:lnTo>
                <a:lnTo>
                  <a:pt x="765048" y="62487"/>
                </a:lnTo>
                <a:lnTo>
                  <a:pt x="801624" y="24387"/>
                </a:lnTo>
                <a:close/>
              </a:path>
              <a:path w="1385570" h="127000">
                <a:moveTo>
                  <a:pt x="868680" y="89916"/>
                </a:moveTo>
                <a:lnTo>
                  <a:pt x="848868" y="91440"/>
                </a:lnTo>
                <a:lnTo>
                  <a:pt x="850344" y="99132"/>
                </a:lnTo>
                <a:lnTo>
                  <a:pt x="852678" y="106110"/>
                </a:lnTo>
                <a:lnTo>
                  <a:pt x="890016" y="126493"/>
                </a:lnTo>
                <a:lnTo>
                  <a:pt x="899160" y="126493"/>
                </a:lnTo>
                <a:lnTo>
                  <a:pt x="906780" y="124970"/>
                </a:lnTo>
                <a:lnTo>
                  <a:pt x="911352" y="121920"/>
                </a:lnTo>
                <a:lnTo>
                  <a:pt x="917448" y="120396"/>
                </a:lnTo>
                <a:lnTo>
                  <a:pt x="922020" y="115827"/>
                </a:lnTo>
                <a:lnTo>
                  <a:pt x="927097" y="108207"/>
                </a:lnTo>
                <a:lnTo>
                  <a:pt x="883920" y="108207"/>
                </a:lnTo>
                <a:lnTo>
                  <a:pt x="879348" y="106680"/>
                </a:lnTo>
                <a:lnTo>
                  <a:pt x="874776" y="103633"/>
                </a:lnTo>
                <a:lnTo>
                  <a:pt x="871728" y="100587"/>
                </a:lnTo>
                <a:lnTo>
                  <a:pt x="870204" y="96013"/>
                </a:lnTo>
                <a:lnTo>
                  <a:pt x="868680" y="89916"/>
                </a:lnTo>
                <a:close/>
              </a:path>
              <a:path w="1385570" h="127000">
                <a:moveTo>
                  <a:pt x="888492" y="21336"/>
                </a:moveTo>
                <a:lnTo>
                  <a:pt x="880872" y="21336"/>
                </a:lnTo>
                <a:lnTo>
                  <a:pt x="874776" y="22860"/>
                </a:lnTo>
                <a:lnTo>
                  <a:pt x="868680" y="25910"/>
                </a:lnTo>
                <a:lnTo>
                  <a:pt x="864108" y="27433"/>
                </a:lnTo>
                <a:lnTo>
                  <a:pt x="856488" y="35053"/>
                </a:lnTo>
                <a:lnTo>
                  <a:pt x="853440" y="39627"/>
                </a:lnTo>
                <a:lnTo>
                  <a:pt x="851916" y="45720"/>
                </a:lnTo>
                <a:lnTo>
                  <a:pt x="851916" y="57913"/>
                </a:lnTo>
                <a:lnTo>
                  <a:pt x="883920" y="80773"/>
                </a:lnTo>
                <a:lnTo>
                  <a:pt x="893064" y="82296"/>
                </a:lnTo>
                <a:lnTo>
                  <a:pt x="897636" y="83820"/>
                </a:lnTo>
                <a:lnTo>
                  <a:pt x="900684" y="85347"/>
                </a:lnTo>
                <a:lnTo>
                  <a:pt x="903732" y="85347"/>
                </a:lnTo>
                <a:lnTo>
                  <a:pt x="906780" y="86870"/>
                </a:lnTo>
                <a:lnTo>
                  <a:pt x="909828" y="89916"/>
                </a:lnTo>
                <a:lnTo>
                  <a:pt x="909791" y="99132"/>
                </a:lnTo>
                <a:lnTo>
                  <a:pt x="908304" y="102110"/>
                </a:lnTo>
                <a:lnTo>
                  <a:pt x="902208" y="108207"/>
                </a:lnTo>
                <a:lnTo>
                  <a:pt x="927097" y="108207"/>
                </a:lnTo>
                <a:lnTo>
                  <a:pt x="928116" y="106680"/>
                </a:lnTo>
                <a:lnTo>
                  <a:pt x="929640" y="100587"/>
                </a:lnTo>
                <a:lnTo>
                  <a:pt x="929640" y="83820"/>
                </a:lnTo>
                <a:lnTo>
                  <a:pt x="923544" y="74676"/>
                </a:lnTo>
                <a:lnTo>
                  <a:pt x="920496" y="71630"/>
                </a:lnTo>
                <a:lnTo>
                  <a:pt x="914400" y="68580"/>
                </a:lnTo>
                <a:lnTo>
                  <a:pt x="909828" y="65533"/>
                </a:lnTo>
                <a:lnTo>
                  <a:pt x="903732" y="64010"/>
                </a:lnTo>
                <a:lnTo>
                  <a:pt x="893064" y="60960"/>
                </a:lnTo>
                <a:lnTo>
                  <a:pt x="883920" y="59436"/>
                </a:lnTo>
                <a:lnTo>
                  <a:pt x="874776" y="54867"/>
                </a:lnTo>
                <a:lnTo>
                  <a:pt x="871728" y="51816"/>
                </a:lnTo>
                <a:lnTo>
                  <a:pt x="871728" y="45720"/>
                </a:lnTo>
                <a:lnTo>
                  <a:pt x="877824" y="39627"/>
                </a:lnTo>
                <a:lnTo>
                  <a:pt x="882396" y="38100"/>
                </a:lnTo>
                <a:lnTo>
                  <a:pt x="924305" y="38100"/>
                </a:lnTo>
                <a:lnTo>
                  <a:pt x="923544" y="36576"/>
                </a:lnTo>
                <a:lnTo>
                  <a:pt x="917448" y="30480"/>
                </a:lnTo>
                <a:lnTo>
                  <a:pt x="912280" y="26481"/>
                </a:lnTo>
                <a:lnTo>
                  <a:pt x="905827" y="23623"/>
                </a:lnTo>
                <a:lnTo>
                  <a:pt x="897945" y="21908"/>
                </a:lnTo>
                <a:lnTo>
                  <a:pt x="888492" y="21336"/>
                </a:lnTo>
                <a:close/>
              </a:path>
              <a:path w="1385570" h="127000">
                <a:moveTo>
                  <a:pt x="924305" y="38100"/>
                </a:moveTo>
                <a:lnTo>
                  <a:pt x="894588" y="38100"/>
                </a:lnTo>
                <a:lnTo>
                  <a:pt x="899160" y="39627"/>
                </a:lnTo>
                <a:lnTo>
                  <a:pt x="903732" y="44196"/>
                </a:lnTo>
                <a:lnTo>
                  <a:pt x="906780" y="48770"/>
                </a:lnTo>
                <a:lnTo>
                  <a:pt x="906780" y="53340"/>
                </a:lnTo>
                <a:lnTo>
                  <a:pt x="928116" y="51816"/>
                </a:lnTo>
                <a:lnTo>
                  <a:pt x="926592" y="42673"/>
                </a:lnTo>
                <a:lnTo>
                  <a:pt x="924305" y="38100"/>
                </a:lnTo>
                <a:close/>
              </a:path>
              <a:path w="1385570" h="127000">
                <a:moveTo>
                  <a:pt x="1021080" y="24387"/>
                </a:moveTo>
                <a:lnTo>
                  <a:pt x="946404" y="24387"/>
                </a:lnTo>
                <a:lnTo>
                  <a:pt x="946404" y="123447"/>
                </a:lnTo>
                <a:lnTo>
                  <a:pt x="1022604" y="123447"/>
                </a:lnTo>
                <a:lnTo>
                  <a:pt x="1022604" y="106680"/>
                </a:lnTo>
                <a:lnTo>
                  <a:pt x="966216" y="106680"/>
                </a:lnTo>
                <a:lnTo>
                  <a:pt x="966216" y="79250"/>
                </a:lnTo>
                <a:lnTo>
                  <a:pt x="1018032" y="79250"/>
                </a:lnTo>
                <a:lnTo>
                  <a:pt x="1018032" y="62487"/>
                </a:lnTo>
                <a:lnTo>
                  <a:pt x="966216" y="62487"/>
                </a:lnTo>
                <a:lnTo>
                  <a:pt x="966216" y="41150"/>
                </a:lnTo>
                <a:lnTo>
                  <a:pt x="1021080" y="41150"/>
                </a:lnTo>
                <a:lnTo>
                  <a:pt x="1021080" y="24387"/>
                </a:lnTo>
                <a:close/>
              </a:path>
              <a:path w="1385570" h="127000">
                <a:moveTo>
                  <a:pt x="1100328" y="24387"/>
                </a:moveTo>
                <a:lnTo>
                  <a:pt x="1039368" y="24387"/>
                </a:lnTo>
                <a:lnTo>
                  <a:pt x="1039368" y="123447"/>
                </a:lnTo>
                <a:lnTo>
                  <a:pt x="1060704" y="123447"/>
                </a:lnTo>
                <a:lnTo>
                  <a:pt x="1060704" y="82296"/>
                </a:lnTo>
                <a:lnTo>
                  <a:pt x="1100328" y="82296"/>
                </a:lnTo>
                <a:lnTo>
                  <a:pt x="1095756" y="79250"/>
                </a:lnTo>
                <a:lnTo>
                  <a:pt x="1104900" y="79250"/>
                </a:lnTo>
                <a:lnTo>
                  <a:pt x="1110996" y="76200"/>
                </a:lnTo>
                <a:lnTo>
                  <a:pt x="1115568" y="70107"/>
                </a:lnTo>
                <a:lnTo>
                  <a:pt x="1120140" y="65533"/>
                </a:lnTo>
                <a:lnTo>
                  <a:pt x="1060704" y="65533"/>
                </a:lnTo>
                <a:lnTo>
                  <a:pt x="1060704" y="41150"/>
                </a:lnTo>
                <a:lnTo>
                  <a:pt x="1120140" y="41150"/>
                </a:lnTo>
                <a:lnTo>
                  <a:pt x="1114044" y="32007"/>
                </a:lnTo>
                <a:lnTo>
                  <a:pt x="1110996" y="28956"/>
                </a:lnTo>
                <a:lnTo>
                  <a:pt x="1106424" y="25910"/>
                </a:lnTo>
                <a:lnTo>
                  <a:pt x="1100328" y="24387"/>
                </a:lnTo>
                <a:close/>
              </a:path>
              <a:path w="1385570" h="127000">
                <a:moveTo>
                  <a:pt x="1100328" y="82296"/>
                </a:moveTo>
                <a:lnTo>
                  <a:pt x="1072896" y="82296"/>
                </a:lnTo>
                <a:lnTo>
                  <a:pt x="1074420" y="83820"/>
                </a:lnTo>
                <a:lnTo>
                  <a:pt x="1075944" y="83820"/>
                </a:lnTo>
                <a:lnTo>
                  <a:pt x="1078992" y="85347"/>
                </a:lnTo>
                <a:lnTo>
                  <a:pt x="1080516" y="86870"/>
                </a:lnTo>
                <a:lnTo>
                  <a:pt x="1082040" y="89916"/>
                </a:lnTo>
                <a:lnTo>
                  <a:pt x="1086612" y="94490"/>
                </a:lnTo>
                <a:lnTo>
                  <a:pt x="1091184" y="102110"/>
                </a:lnTo>
                <a:lnTo>
                  <a:pt x="1106424" y="123447"/>
                </a:lnTo>
                <a:lnTo>
                  <a:pt x="1129284" y="123447"/>
                </a:lnTo>
                <a:lnTo>
                  <a:pt x="1117092" y="105156"/>
                </a:lnTo>
                <a:lnTo>
                  <a:pt x="1112520" y="97536"/>
                </a:lnTo>
                <a:lnTo>
                  <a:pt x="1109472" y="91440"/>
                </a:lnTo>
                <a:lnTo>
                  <a:pt x="1100328" y="82296"/>
                </a:lnTo>
                <a:close/>
              </a:path>
              <a:path w="1385570" h="127000">
                <a:moveTo>
                  <a:pt x="1152144" y="24387"/>
                </a:moveTo>
                <a:lnTo>
                  <a:pt x="1129284" y="24387"/>
                </a:lnTo>
                <a:lnTo>
                  <a:pt x="1165860" y="123447"/>
                </a:lnTo>
                <a:lnTo>
                  <a:pt x="1187196" y="123447"/>
                </a:lnTo>
                <a:lnTo>
                  <a:pt x="1196763" y="97536"/>
                </a:lnTo>
                <a:lnTo>
                  <a:pt x="1178052" y="97536"/>
                </a:lnTo>
                <a:lnTo>
                  <a:pt x="1152144" y="24387"/>
                </a:lnTo>
                <a:close/>
              </a:path>
              <a:path w="1385570" h="127000">
                <a:moveTo>
                  <a:pt x="1223772" y="24387"/>
                </a:moveTo>
                <a:lnTo>
                  <a:pt x="1202436" y="24387"/>
                </a:lnTo>
                <a:lnTo>
                  <a:pt x="1178052" y="97536"/>
                </a:lnTo>
                <a:lnTo>
                  <a:pt x="1196763" y="97536"/>
                </a:lnTo>
                <a:lnTo>
                  <a:pt x="1223772" y="24387"/>
                </a:lnTo>
                <a:close/>
              </a:path>
              <a:path w="1385570" h="127000">
                <a:moveTo>
                  <a:pt x="1120140" y="41150"/>
                </a:moveTo>
                <a:lnTo>
                  <a:pt x="1094232" y="41150"/>
                </a:lnTo>
                <a:lnTo>
                  <a:pt x="1100328" y="47247"/>
                </a:lnTo>
                <a:lnTo>
                  <a:pt x="1100328" y="59436"/>
                </a:lnTo>
                <a:lnTo>
                  <a:pt x="1095756" y="64010"/>
                </a:lnTo>
                <a:lnTo>
                  <a:pt x="1092708" y="65533"/>
                </a:lnTo>
                <a:lnTo>
                  <a:pt x="1120140" y="65533"/>
                </a:lnTo>
                <a:lnTo>
                  <a:pt x="1121664" y="59436"/>
                </a:lnTo>
                <a:lnTo>
                  <a:pt x="1121664" y="45720"/>
                </a:lnTo>
                <a:lnTo>
                  <a:pt x="1120140" y="41150"/>
                </a:lnTo>
                <a:close/>
              </a:path>
              <a:path w="1385570" h="127000">
                <a:moveTo>
                  <a:pt x="1252725" y="24387"/>
                </a:moveTo>
                <a:lnTo>
                  <a:pt x="1232916" y="24387"/>
                </a:lnTo>
                <a:lnTo>
                  <a:pt x="1232916" y="123447"/>
                </a:lnTo>
                <a:lnTo>
                  <a:pt x="1252725" y="123447"/>
                </a:lnTo>
                <a:lnTo>
                  <a:pt x="1252725" y="24387"/>
                </a:lnTo>
                <a:close/>
              </a:path>
              <a:path w="1385570" h="127000">
                <a:moveTo>
                  <a:pt x="1252725" y="0"/>
                </a:moveTo>
                <a:lnTo>
                  <a:pt x="1232916" y="0"/>
                </a:lnTo>
                <a:lnTo>
                  <a:pt x="1232916" y="18290"/>
                </a:lnTo>
                <a:lnTo>
                  <a:pt x="1252725" y="18290"/>
                </a:lnTo>
                <a:lnTo>
                  <a:pt x="1252725" y="0"/>
                </a:lnTo>
                <a:close/>
              </a:path>
              <a:path w="1385570" h="127000">
                <a:moveTo>
                  <a:pt x="1287780" y="89916"/>
                </a:moveTo>
                <a:lnTo>
                  <a:pt x="1267968" y="91440"/>
                </a:lnTo>
                <a:lnTo>
                  <a:pt x="1269444" y="99132"/>
                </a:lnTo>
                <a:lnTo>
                  <a:pt x="1271778" y="106110"/>
                </a:lnTo>
                <a:lnTo>
                  <a:pt x="1309116" y="126493"/>
                </a:lnTo>
                <a:lnTo>
                  <a:pt x="1318260" y="126493"/>
                </a:lnTo>
                <a:lnTo>
                  <a:pt x="1325880" y="124970"/>
                </a:lnTo>
                <a:lnTo>
                  <a:pt x="1330452" y="121920"/>
                </a:lnTo>
                <a:lnTo>
                  <a:pt x="1336548" y="120396"/>
                </a:lnTo>
                <a:lnTo>
                  <a:pt x="1341120" y="115827"/>
                </a:lnTo>
                <a:lnTo>
                  <a:pt x="1346197" y="108207"/>
                </a:lnTo>
                <a:lnTo>
                  <a:pt x="1303020" y="108207"/>
                </a:lnTo>
                <a:lnTo>
                  <a:pt x="1298448" y="106680"/>
                </a:lnTo>
                <a:lnTo>
                  <a:pt x="1293876" y="103633"/>
                </a:lnTo>
                <a:lnTo>
                  <a:pt x="1290828" y="100587"/>
                </a:lnTo>
                <a:lnTo>
                  <a:pt x="1289304" y="96013"/>
                </a:lnTo>
                <a:lnTo>
                  <a:pt x="1287780" y="89916"/>
                </a:lnTo>
                <a:close/>
              </a:path>
              <a:path w="1385570" h="127000">
                <a:moveTo>
                  <a:pt x="1307592" y="21336"/>
                </a:moveTo>
                <a:lnTo>
                  <a:pt x="1299972" y="21336"/>
                </a:lnTo>
                <a:lnTo>
                  <a:pt x="1293876" y="22860"/>
                </a:lnTo>
                <a:lnTo>
                  <a:pt x="1287780" y="25910"/>
                </a:lnTo>
                <a:lnTo>
                  <a:pt x="1283208" y="27433"/>
                </a:lnTo>
                <a:lnTo>
                  <a:pt x="1275588" y="35053"/>
                </a:lnTo>
                <a:lnTo>
                  <a:pt x="1272540" y="39627"/>
                </a:lnTo>
                <a:lnTo>
                  <a:pt x="1271016" y="45720"/>
                </a:lnTo>
                <a:lnTo>
                  <a:pt x="1271016" y="57913"/>
                </a:lnTo>
                <a:lnTo>
                  <a:pt x="1303020" y="80773"/>
                </a:lnTo>
                <a:lnTo>
                  <a:pt x="1312164" y="82296"/>
                </a:lnTo>
                <a:lnTo>
                  <a:pt x="1316736" y="83820"/>
                </a:lnTo>
                <a:lnTo>
                  <a:pt x="1319784" y="85347"/>
                </a:lnTo>
                <a:lnTo>
                  <a:pt x="1322832" y="85347"/>
                </a:lnTo>
                <a:lnTo>
                  <a:pt x="1325880" y="86870"/>
                </a:lnTo>
                <a:lnTo>
                  <a:pt x="1328928" y="89916"/>
                </a:lnTo>
                <a:lnTo>
                  <a:pt x="1328891" y="99132"/>
                </a:lnTo>
                <a:lnTo>
                  <a:pt x="1327404" y="102110"/>
                </a:lnTo>
                <a:lnTo>
                  <a:pt x="1321308" y="108207"/>
                </a:lnTo>
                <a:lnTo>
                  <a:pt x="1346197" y="108207"/>
                </a:lnTo>
                <a:lnTo>
                  <a:pt x="1347216" y="106680"/>
                </a:lnTo>
                <a:lnTo>
                  <a:pt x="1348740" y="100587"/>
                </a:lnTo>
                <a:lnTo>
                  <a:pt x="1348740" y="83820"/>
                </a:lnTo>
                <a:lnTo>
                  <a:pt x="1342644" y="74676"/>
                </a:lnTo>
                <a:lnTo>
                  <a:pt x="1339596" y="71630"/>
                </a:lnTo>
                <a:lnTo>
                  <a:pt x="1333500" y="68580"/>
                </a:lnTo>
                <a:lnTo>
                  <a:pt x="1328928" y="65533"/>
                </a:lnTo>
                <a:lnTo>
                  <a:pt x="1322832" y="64010"/>
                </a:lnTo>
                <a:lnTo>
                  <a:pt x="1312164" y="60960"/>
                </a:lnTo>
                <a:lnTo>
                  <a:pt x="1303020" y="59436"/>
                </a:lnTo>
                <a:lnTo>
                  <a:pt x="1293876" y="54867"/>
                </a:lnTo>
                <a:lnTo>
                  <a:pt x="1290828" y="51816"/>
                </a:lnTo>
                <a:lnTo>
                  <a:pt x="1290828" y="45720"/>
                </a:lnTo>
                <a:lnTo>
                  <a:pt x="1296924" y="39627"/>
                </a:lnTo>
                <a:lnTo>
                  <a:pt x="1301496" y="38100"/>
                </a:lnTo>
                <a:lnTo>
                  <a:pt x="1343405" y="38100"/>
                </a:lnTo>
                <a:lnTo>
                  <a:pt x="1342644" y="36576"/>
                </a:lnTo>
                <a:lnTo>
                  <a:pt x="1336548" y="30480"/>
                </a:lnTo>
                <a:lnTo>
                  <a:pt x="1331380" y="26481"/>
                </a:lnTo>
                <a:lnTo>
                  <a:pt x="1324927" y="23623"/>
                </a:lnTo>
                <a:lnTo>
                  <a:pt x="1317045" y="21908"/>
                </a:lnTo>
                <a:lnTo>
                  <a:pt x="1307592" y="21336"/>
                </a:lnTo>
                <a:close/>
              </a:path>
              <a:path w="1385570" h="127000">
                <a:moveTo>
                  <a:pt x="1343405" y="38100"/>
                </a:moveTo>
                <a:lnTo>
                  <a:pt x="1313688" y="38100"/>
                </a:lnTo>
                <a:lnTo>
                  <a:pt x="1318260" y="39627"/>
                </a:lnTo>
                <a:lnTo>
                  <a:pt x="1322832" y="44196"/>
                </a:lnTo>
                <a:lnTo>
                  <a:pt x="1325880" y="48770"/>
                </a:lnTo>
                <a:lnTo>
                  <a:pt x="1325880" y="53340"/>
                </a:lnTo>
                <a:lnTo>
                  <a:pt x="1347216" y="51816"/>
                </a:lnTo>
                <a:lnTo>
                  <a:pt x="1345692" y="42673"/>
                </a:lnTo>
                <a:lnTo>
                  <a:pt x="1343405" y="38100"/>
                </a:lnTo>
                <a:close/>
              </a:path>
              <a:path w="1385570" h="127000">
                <a:moveTo>
                  <a:pt x="1385318" y="24387"/>
                </a:moveTo>
                <a:lnTo>
                  <a:pt x="1365504" y="24387"/>
                </a:lnTo>
                <a:lnTo>
                  <a:pt x="1365504" y="123447"/>
                </a:lnTo>
                <a:lnTo>
                  <a:pt x="1385318" y="123447"/>
                </a:lnTo>
                <a:lnTo>
                  <a:pt x="1385318" y="24387"/>
                </a:lnTo>
                <a:close/>
              </a:path>
              <a:path w="1385570" h="127000">
                <a:moveTo>
                  <a:pt x="1385316" y="0"/>
                </a:moveTo>
                <a:lnTo>
                  <a:pt x="1365504" y="0"/>
                </a:lnTo>
                <a:lnTo>
                  <a:pt x="1365504" y="18290"/>
                </a:lnTo>
                <a:lnTo>
                  <a:pt x="1385316" y="18290"/>
                </a:lnTo>
                <a:lnTo>
                  <a:pt x="13853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596516" y="2029459"/>
            <a:ext cx="2795270" cy="82550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635" algn="ctr">
              <a:lnSpc>
                <a:spcPct val="95800"/>
              </a:lnSpc>
              <a:spcBef>
                <a:spcPts val="190"/>
              </a:spcBef>
            </a:pPr>
            <a:r>
              <a:rPr sz="1800" b="1" spc="-25" dirty="0">
                <a:latin typeface="Arial"/>
                <a:cs typeface="Arial"/>
              </a:rPr>
              <a:t>ÇATIŞMA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Arial"/>
                <a:cs typeface="Arial"/>
              </a:rPr>
              <a:t>ÇÖZME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BECERİLERİ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Arial"/>
                <a:cs typeface="Arial"/>
              </a:rPr>
              <a:t>ÖĞRETMEN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Arial"/>
                <a:cs typeface="Arial"/>
              </a:rPr>
              <a:t>BROŞÜRÜ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0358" y="324103"/>
            <a:ext cx="3195320" cy="326326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1663700">
              <a:lnSpc>
                <a:spcPct val="88300"/>
              </a:lnSpc>
              <a:spcBef>
                <a:spcPts val="254"/>
              </a:spcBef>
            </a:pPr>
            <a:r>
              <a:rPr sz="1100" b="1" dirty="0">
                <a:latin typeface="Times New Roman"/>
                <a:cs typeface="Times New Roman"/>
              </a:rPr>
              <a:t>BAYKUŞ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:Bilge,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sesleri </a:t>
            </a:r>
            <a:r>
              <a:rPr sz="1100" dirty="0">
                <a:latin typeface="Times New Roman"/>
                <a:cs typeface="Times New Roman"/>
              </a:rPr>
              <a:t>iyi işiten, görüş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açısı</a:t>
            </a:r>
            <a:r>
              <a:rPr sz="1100" spc="5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geniş,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zeki,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koruyucu </a:t>
            </a:r>
            <a:r>
              <a:rPr sz="1100" dirty="0">
                <a:latin typeface="Times New Roman"/>
                <a:cs typeface="Times New Roman"/>
              </a:rPr>
              <a:t>vs.özelliklere </a:t>
            </a:r>
            <a:r>
              <a:rPr sz="1100" spc="-10" dirty="0">
                <a:latin typeface="Times New Roman"/>
                <a:cs typeface="Times New Roman"/>
              </a:rPr>
              <a:t>sahiptir.)Her </a:t>
            </a:r>
            <a:r>
              <a:rPr sz="1100" dirty="0">
                <a:latin typeface="Times New Roman"/>
                <a:cs typeface="Times New Roman"/>
              </a:rPr>
              <a:t>iki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taraf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da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amaçlarından </a:t>
            </a:r>
            <a:r>
              <a:rPr sz="1100" dirty="0">
                <a:latin typeface="Times New Roman"/>
                <a:cs typeface="Times New Roman"/>
              </a:rPr>
              <a:t>vazgeçmeden,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iki</a:t>
            </a:r>
            <a:r>
              <a:rPr sz="1100" spc="-10" dirty="0">
                <a:latin typeface="Times New Roman"/>
                <a:cs typeface="Times New Roman"/>
              </a:rPr>
              <a:t> tarafın</a:t>
            </a:r>
            <a:r>
              <a:rPr sz="1100" spc="5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da isteğinin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karşılandığı </a:t>
            </a:r>
            <a:r>
              <a:rPr sz="1100" dirty="0">
                <a:latin typeface="Times New Roman"/>
                <a:cs typeface="Times New Roman"/>
              </a:rPr>
              <a:t>çatışma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çözme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yöntemidir. </a:t>
            </a:r>
            <a:r>
              <a:rPr sz="1100" dirty="0">
                <a:latin typeface="Times New Roman"/>
                <a:cs typeface="Times New Roman"/>
              </a:rPr>
              <a:t>Taraflar hem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sorunu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çözer </a:t>
            </a:r>
            <a:r>
              <a:rPr sz="1100" dirty="0">
                <a:latin typeface="Times New Roman"/>
                <a:cs typeface="Times New Roman"/>
              </a:rPr>
              <a:t>hem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tatmin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olur hem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de </a:t>
            </a:r>
            <a:r>
              <a:rPr sz="1100" dirty="0">
                <a:latin typeface="Times New Roman"/>
                <a:cs typeface="Times New Roman"/>
              </a:rPr>
              <a:t>amaçlarına ulaşmış </a:t>
            </a:r>
            <a:r>
              <a:rPr sz="1100" spc="-20" dirty="0">
                <a:latin typeface="Times New Roman"/>
                <a:cs typeface="Times New Roman"/>
              </a:rPr>
              <a:t>olur.</a:t>
            </a:r>
            <a:endParaRPr sz="1100">
              <a:latin typeface="Times New Roman"/>
              <a:cs typeface="Times New Roman"/>
            </a:endParaRPr>
          </a:p>
          <a:p>
            <a:pPr marL="12700" marR="1869439">
              <a:lnSpc>
                <a:spcPct val="87900"/>
              </a:lnSpc>
              <a:spcBef>
                <a:spcPts val="5"/>
              </a:spcBef>
            </a:pPr>
            <a:r>
              <a:rPr sz="1100" dirty="0">
                <a:latin typeface="Times New Roman"/>
                <a:cs typeface="Times New Roman"/>
              </a:rPr>
              <a:t>Büyük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bir </a:t>
            </a:r>
            <a:r>
              <a:rPr sz="1100" spc="-10" dirty="0">
                <a:latin typeface="Times New Roman"/>
                <a:cs typeface="Times New Roman"/>
              </a:rPr>
              <a:t>olgunluk </a:t>
            </a:r>
            <a:r>
              <a:rPr sz="1100" dirty="0">
                <a:latin typeface="Times New Roman"/>
                <a:cs typeface="Times New Roman"/>
              </a:rPr>
              <a:t>gerekir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bu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yöntem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için. </a:t>
            </a:r>
            <a:r>
              <a:rPr sz="1100" b="1" spc="-10" dirty="0">
                <a:latin typeface="Times New Roman"/>
                <a:cs typeface="Times New Roman"/>
              </a:rPr>
              <a:t>Kazan-kazan</a:t>
            </a:r>
            <a:r>
              <a:rPr sz="1100" spc="-10" dirty="0">
                <a:latin typeface="Times New Roman"/>
                <a:cs typeface="Times New Roman"/>
              </a:rPr>
              <a:t> yöntemidir.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ts val="1175"/>
              </a:lnSpc>
            </a:pPr>
            <a:r>
              <a:rPr sz="1100" dirty="0">
                <a:latin typeface="Times New Roman"/>
                <a:cs typeface="Times New Roman"/>
              </a:rPr>
              <a:t>Çatışma</a:t>
            </a:r>
            <a:r>
              <a:rPr sz="1100" spc="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çözme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taktiklerinin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hepsi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yeri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geldikçe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1100" dirty="0">
                <a:latin typeface="Times New Roman"/>
                <a:cs typeface="Times New Roman"/>
              </a:rPr>
              <a:t>kullanılmaktadır.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Hepsinin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anlamlı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işlevleri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vardır.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An-</a:t>
            </a:r>
            <a:endParaRPr sz="11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1499"/>
              </a:lnSpc>
            </a:pPr>
            <a:r>
              <a:rPr sz="1100" dirty="0">
                <a:latin typeface="Times New Roman"/>
                <a:cs typeface="Times New Roman"/>
              </a:rPr>
              <a:t>cak;</a:t>
            </a:r>
            <a:r>
              <a:rPr sz="1100" spc="4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uzlaşma</a:t>
            </a:r>
            <a:r>
              <a:rPr sz="1100" spc="4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4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yüzleşme</a:t>
            </a:r>
            <a:r>
              <a:rPr sz="1100" spc="4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taktikleri</a:t>
            </a:r>
            <a:r>
              <a:rPr sz="1100" spc="4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çatışma</a:t>
            </a:r>
            <a:r>
              <a:rPr sz="1100" spc="40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çözme </a:t>
            </a:r>
            <a:r>
              <a:rPr sz="1100" dirty="0">
                <a:latin typeface="Times New Roman"/>
                <a:cs typeface="Times New Roman"/>
              </a:rPr>
              <a:t>becerisinde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kullanılması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gereken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daha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sağlıklı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yollardır. </a:t>
            </a:r>
            <a:r>
              <a:rPr sz="1100" dirty="0">
                <a:latin typeface="Times New Roman"/>
                <a:cs typeface="Times New Roman"/>
              </a:rPr>
              <a:t>Bu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şekilde,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bireyler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sonuçtan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memnun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olarak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ayrılmak- tadır.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437" y="3687584"/>
            <a:ext cx="28949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ÇATIŞMA</a:t>
            </a:r>
            <a:r>
              <a:rPr sz="1100" spc="-5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ÇÖZME</a:t>
            </a:r>
            <a:r>
              <a:rPr sz="1100" spc="-5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EYLEM</a:t>
            </a:r>
            <a:r>
              <a:rPr sz="1100" spc="-4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BASAMAKLARI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0437" y="3984764"/>
            <a:ext cx="1278255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72110" marR="5080" indent="-360045">
              <a:lnSpc>
                <a:spcPct val="101800"/>
              </a:lnSpc>
              <a:spcBef>
                <a:spcPts val="80"/>
              </a:spcBef>
              <a:tabLst>
                <a:tab pos="372110" algn="l"/>
              </a:tabLst>
            </a:pPr>
            <a:r>
              <a:rPr sz="1100" spc="-25" dirty="0">
                <a:latin typeface="Times New Roman"/>
                <a:cs typeface="Times New Roman"/>
              </a:rPr>
              <a:t>1.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Kızgınlığınızı </a:t>
            </a:r>
            <a:r>
              <a:rPr sz="1100" spc="-10" dirty="0">
                <a:latin typeface="Times New Roman"/>
                <a:cs typeface="Times New Roman"/>
              </a:rPr>
              <a:t>düşünemeyecek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5872" y="3984764"/>
            <a:ext cx="1898014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61925" marR="5080" indent="-149860">
              <a:lnSpc>
                <a:spcPct val="101800"/>
              </a:lnSpc>
              <a:spcBef>
                <a:spcPts val="80"/>
              </a:spcBef>
              <a:tabLst>
                <a:tab pos="574675" algn="l"/>
                <a:tab pos="666115" algn="l"/>
                <a:tab pos="1043940" algn="l"/>
                <a:tab pos="1208405" algn="l"/>
                <a:tab pos="1450975" algn="l"/>
              </a:tabLst>
            </a:pP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kontrol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100" spc="-10" dirty="0">
                <a:solidFill>
                  <a:srgbClr val="FF0000"/>
                </a:solidFill>
                <a:latin typeface="Times New Roman"/>
                <a:cs typeface="Times New Roman"/>
              </a:rPr>
              <a:t>altına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100" spc="-20" dirty="0">
                <a:solidFill>
                  <a:srgbClr val="FF0000"/>
                </a:solidFill>
                <a:latin typeface="Times New Roman"/>
                <a:cs typeface="Times New Roman"/>
              </a:rPr>
              <a:t>alın: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100" spc="-10" dirty="0">
                <a:latin typeface="Times New Roman"/>
                <a:cs typeface="Times New Roman"/>
              </a:rPr>
              <a:t>Sağlıklı </a:t>
            </a:r>
            <a:r>
              <a:rPr sz="1100" spc="-20" dirty="0">
                <a:latin typeface="Times New Roman"/>
                <a:cs typeface="Times New Roman"/>
              </a:rPr>
              <a:t>kadar</a:t>
            </a:r>
            <a:r>
              <a:rPr sz="1100" dirty="0">
                <a:latin typeface="Times New Roman"/>
                <a:cs typeface="Times New Roman"/>
              </a:rPr>
              <a:t>		</a:t>
            </a:r>
            <a:r>
              <a:rPr sz="1100" spc="-10" dirty="0">
                <a:latin typeface="Times New Roman"/>
                <a:cs typeface="Times New Roman"/>
              </a:rPr>
              <a:t>kızgın</a:t>
            </a:r>
            <a:r>
              <a:rPr sz="1100" dirty="0">
                <a:latin typeface="Times New Roman"/>
                <a:cs typeface="Times New Roman"/>
              </a:rPr>
              <a:t>		</a:t>
            </a:r>
            <a:r>
              <a:rPr sz="1100" spc="-10" dirty="0">
                <a:latin typeface="Times New Roman"/>
                <a:cs typeface="Times New Roman"/>
              </a:rPr>
              <a:t>olmakuzlaşı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0036" y="4324612"/>
            <a:ext cx="2834640" cy="8750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80"/>
              </a:spcBef>
            </a:pPr>
            <a:r>
              <a:rPr sz="1100" dirty="0">
                <a:latin typeface="Times New Roman"/>
                <a:cs typeface="Times New Roman"/>
              </a:rPr>
              <a:t>sağlanmasını</a:t>
            </a:r>
            <a:r>
              <a:rPr sz="1100" spc="31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güçleştirir.</a:t>
            </a:r>
            <a:r>
              <a:rPr sz="1100" spc="30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Kızgınlığın</a:t>
            </a:r>
            <a:r>
              <a:rPr sz="1100" spc="305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farkına </a:t>
            </a:r>
            <a:r>
              <a:rPr sz="1100" dirty="0">
                <a:latin typeface="Times New Roman"/>
                <a:cs typeface="Times New Roman"/>
              </a:rPr>
              <a:t>varılması,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nedenlerininbelirlenmesi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duyguların </a:t>
            </a:r>
            <a:r>
              <a:rPr sz="1100" dirty="0">
                <a:latin typeface="Times New Roman"/>
                <a:cs typeface="Times New Roman"/>
              </a:rPr>
              <a:t>yapıcı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bir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şekilde ifade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edilmesine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fırsat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verilmesi </a:t>
            </a:r>
            <a:r>
              <a:rPr sz="1100" dirty="0">
                <a:latin typeface="Times New Roman"/>
                <a:cs typeface="Times New Roman"/>
              </a:rPr>
              <a:t>bireyingüçlenmesini</a:t>
            </a:r>
            <a:r>
              <a:rPr sz="1100" spc="43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sağlayacak</a:t>
            </a:r>
            <a:r>
              <a:rPr sz="1100" spc="4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434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duygularını </a:t>
            </a:r>
            <a:r>
              <a:rPr sz="1100" dirty="0">
                <a:latin typeface="Times New Roman"/>
                <a:cs typeface="Times New Roman"/>
              </a:rPr>
              <a:t>kontrol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etmesini öğrenmesine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yardımcı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olacaktır.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0437" y="5303024"/>
            <a:ext cx="3195955" cy="15551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72110" marR="5080" indent="-360045" algn="just">
              <a:lnSpc>
                <a:spcPct val="101499"/>
              </a:lnSpc>
              <a:spcBef>
                <a:spcPts val="85"/>
              </a:spcBef>
            </a:pP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2.</a:t>
            </a:r>
            <a:r>
              <a:rPr sz="1100" spc="385" dirty="0">
                <a:solidFill>
                  <a:srgbClr val="89BAF5"/>
                </a:solidFill>
                <a:latin typeface="Times New Roman"/>
                <a:cs typeface="Times New Roman"/>
              </a:rPr>
              <a:t>  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Karşı</a:t>
            </a:r>
            <a:r>
              <a:rPr sz="1100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tarafa</a:t>
            </a:r>
            <a:r>
              <a:rPr sz="1100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yaklaşmadan</a:t>
            </a:r>
            <a:r>
              <a:rPr sz="1100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önce</a:t>
            </a:r>
            <a:r>
              <a:rPr sz="1100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son</a:t>
            </a:r>
            <a:r>
              <a:rPr sz="1100" spc="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bir</a:t>
            </a:r>
            <a:r>
              <a:rPr sz="1100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kez</a:t>
            </a:r>
            <a:r>
              <a:rPr sz="1100" spc="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-20" dirty="0">
                <a:solidFill>
                  <a:srgbClr val="FF0000"/>
                </a:solidFill>
                <a:latin typeface="Times New Roman"/>
                <a:cs typeface="Times New Roman"/>
              </a:rPr>
              <a:t>daha 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düşünün:</a:t>
            </a:r>
            <a:r>
              <a:rPr sz="1100" spc="4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Çatışmatarafları</a:t>
            </a:r>
            <a:r>
              <a:rPr sz="1100" spc="4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nasıl</a:t>
            </a:r>
            <a:r>
              <a:rPr sz="1100" spc="484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etkilemektedir, </a:t>
            </a:r>
            <a:r>
              <a:rPr sz="1100" dirty="0">
                <a:latin typeface="Times New Roman"/>
                <a:cs typeface="Times New Roman"/>
              </a:rPr>
              <a:t>çatışmada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taraflar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için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değer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çıkarlar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nelerdir, </a:t>
            </a:r>
            <a:r>
              <a:rPr sz="1100" dirty="0">
                <a:latin typeface="Times New Roman"/>
                <a:cs typeface="Times New Roman"/>
              </a:rPr>
              <a:t>taraflardan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her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birinin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diğerine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ilişkin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önyargıları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4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varsayımları</a:t>
            </a:r>
            <a:r>
              <a:rPr sz="1100" spc="4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nelerdir,</a:t>
            </a:r>
            <a:r>
              <a:rPr sz="1100" spc="45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söz</a:t>
            </a:r>
            <a:r>
              <a:rPr sz="1100" spc="46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konusuçatışmayı </a:t>
            </a:r>
            <a:r>
              <a:rPr sz="1100" dirty="0">
                <a:latin typeface="Times New Roman"/>
                <a:cs typeface="Times New Roman"/>
              </a:rPr>
              <a:t>yönetmede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ya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da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çözümlemede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en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iyi</a:t>
            </a:r>
            <a:r>
              <a:rPr sz="1100" spc="2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yaklaşım </a:t>
            </a:r>
            <a:r>
              <a:rPr sz="1100" dirty="0">
                <a:latin typeface="Times New Roman"/>
                <a:cs typeface="Times New Roman"/>
              </a:rPr>
              <a:t>nedir,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işbirliği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yapılacaksabunu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başlatmak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için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en </a:t>
            </a:r>
            <a:r>
              <a:rPr sz="1100" dirty="0">
                <a:latin typeface="Times New Roman"/>
                <a:cs typeface="Times New Roman"/>
              </a:rPr>
              <a:t>uygun</a:t>
            </a:r>
            <a:r>
              <a:rPr sz="1100" spc="1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yer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zaman</a:t>
            </a:r>
            <a:r>
              <a:rPr sz="1100" spc="1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nedir</a:t>
            </a:r>
            <a:r>
              <a:rPr sz="1100" spc="15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sorularına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yanıt </a:t>
            </a:r>
            <a:r>
              <a:rPr sz="1100" dirty="0">
                <a:latin typeface="Times New Roman"/>
                <a:cs typeface="Times New Roman"/>
              </a:rPr>
              <a:t>aranması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gerekmektedir</a:t>
            </a:r>
            <a:r>
              <a:rPr sz="1000" spc="-10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90607" y="275843"/>
            <a:ext cx="2806065" cy="2101850"/>
            <a:chOff x="490607" y="275843"/>
            <a:chExt cx="2806065" cy="2101850"/>
          </a:xfrm>
        </p:grpSpPr>
        <p:sp>
          <p:nvSpPr>
            <p:cNvPr id="17" name="object 17"/>
            <p:cNvSpPr/>
            <p:nvPr/>
          </p:nvSpPr>
          <p:spPr>
            <a:xfrm>
              <a:off x="490607" y="275843"/>
              <a:ext cx="2293620" cy="26034"/>
            </a:xfrm>
            <a:custGeom>
              <a:avLst/>
              <a:gdLst/>
              <a:ahLst/>
              <a:cxnLst/>
              <a:rect l="l" t="t" r="r" b="b"/>
              <a:pathLst>
                <a:path w="2293620" h="26035">
                  <a:moveTo>
                    <a:pt x="13716" y="0"/>
                  </a:moveTo>
                  <a:lnTo>
                    <a:pt x="4573" y="3048"/>
                  </a:lnTo>
                  <a:lnTo>
                    <a:pt x="0" y="12192"/>
                  </a:lnTo>
                  <a:lnTo>
                    <a:pt x="4573" y="21336"/>
                  </a:lnTo>
                  <a:lnTo>
                    <a:pt x="13716" y="25908"/>
                  </a:lnTo>
                  <a:lnTo>
                    <a:pt x="22860" y="21336"/>
                  </a:lnTo>
                  <a:lnTo>
                    <a:pt x="24893" y="15240"/>
                  </a:lnTo>
                  <a:lnTo>
                    <a:pt x="13716" y="15240"/>
                  </a:lnTo>
                  <a:lnTo>
                    <a:pt x="13716" y="9144"/>
                  </a:lnTo>
                  <a:lnTo>
                    <a:pt x="24893" y="9144"/>
                  </a:lnTo>
                  <a:lnTo>
                    <a:pt x="22860" y="3048"/>
                  </a:lnTo>
                  <a:lnTo>
                    <a:pt x="13716" y="0"/>
                  </a:lnTo>
                  <a:close/>
                </a:path>
                <a:path w="2293620" h="26035">
                  <a:moveTo>
                    <a:pt x="24893" y="9144"/>
                  </a:moveTo>
                  <a:lnTo>
                    <a:pt x="13716" y="9144"/>
                  </a:lnTo>
                  <a:lnTo>
                    <a:pt x="13716" y="15240"/>
                  </a:lnTo>
                  <a:lnTo>
                    <a:pt x="24893" y="15240"/>
                  </a:lnTo>
                  <a:lnTo>
                    <a:pt x="25910" y="12192"/>
                  </a:lnTo>
                  <a:lnTo>
                    <a:pt x="24893" y="9144"/>
                  </a:lnTo>
                  <a:close/>
                </a:path>
                <a:path w="2293620" h="26035">
                  <a:moveTo>
                    <a:pt x="2293620" y="9144"/>
                  </a:moveTo>
                  <a:lnTo>
                    <a:pt x="24893" y="9144"/>
                  </a:lnTo>
                  <a:lnTo>
                    <a:pt x="25910" y="12192"/>
                  </a:lnTo>
                  <a:lnTo>
                    <a:pt x="24893" y="15240"/>
                  </a:lnTo>
                  <a:lnTo>
                    <a:pt x="2293620" y="15240"/>
                  </a:lnTo>
                  <a:lnTo>
                    <a:pt x="2293620" y="9144"/>
                  </a:lnTo>
                  <a:close/>
                </a:path>
              </a:pathLst>
            </a:custGeom>
            <a:solidFill>
              <a:srgbClr val="0065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5708" y="320039"/>
              <a:ext cx="1560576" cy="2057346"/>
            </a:xfrm>
            <a:prstGeom prst="rect">
              <a:avLst/>
            </a:prstGeom>
          </p:spPr>
        </p:pic>
      </p:grpSp>
      <p:sp>
        <p:nvSpPr>
          <p:cNvPr id="19" name="object 19"/>
          <p:cNvSpPr/>
          <p:nvPr/>
        </p:nvSpPr>
        <p:spPr>
          <a:xfrm>
            <a:off x="7581772" y="955547"/>
            <a:ext cx="2519680" cy="26034"/>
          </a:xfrm>
          <a:custGeom>
            <a:avLst/>
            <a:gdLst/>
            <a:ahLst/>
            <a:cxnLst/>
            <a:rect l="l" t="t" r="r" b="b"/>
            <a:pathLst>
              <a:path w="2519679" h="26034">
                <a:moveTo>
                  <a:pt x="2506954" y="0"/>
                </a:moveTo>
                <a:lnTo>
                  <a:pt x="2497810" y="3048"/>
                </a:lnTo>
                <a:lnTo>
                  <a:pt x="2493238" y="12192"/>
                </a:lnTo>
                <a:lnTo>
                  <a:pt x="2497810" y="21336"/>
                </a:lnTo>
                <a:lnTo>
                  <a:pt x="2506954" y="25908"/>
                </a:lnTo>
                <a:lnTo>
                  <a:pt x="2516098" y="21336"/>
                </a:lnTo>
                <a:lnTo>
                  <a:pt x="2518131" y="15236"/>
                </a:lnTo>
                <a:lnTo>
                  <a:pt x="2506954" y="15236"/>
                </a:lnTo>
                <a:lnTo>
                  <a:pt x="2506954" y="9144"/>
                </a:lnTo>
                <a:lnTo>
                  <a:pt x="2518130" y="9144"/>
                </a:lnTo>
                <a:lnTo>
                  <a:pt x="2516098" y="3048"/>
                </a:lnTo>
                <a:lnTo>
                  <a:pt x="2506954" y="0"/>
                </a:lnTo>
                <a:close/>
              </a:path>
              <a:path w="2519679" h="26034">
                <a:moveTo>
                  <a:pt x="2494762" y="9144"/>
                </a:moveTo>
                <a:lnTo>
                  <a:pt x="0" y="9144"/>
                </a:lnTo>
                <a:lnTo>
                  <a:pt x="0" y="15236"/>
                </a:lnTo>
                <a:lnTo>
                  <a:pt x="2494760" y="15236"/>
                </a:lnTo>
                <a:lnTo>
                  <a:pt x="2493238" y="12192"/>
                </a:lnTo>
                <a:lnTo>
                  <a:pt x="2494762" y="9144"/>
                </a:lnTo>
                <a:close/>
              </a:path>
              <a:path w="2519679" h="26034">
                <a:moveTo>
                  <a:pt x="2518130" y="9144"/>
                </a:moveTo>
                <a:lnTo>
                  <a:pt x="2506954" y="9144"/>
                </a:lnTo>
                <a:lnTo>
                  <a:pt x="2506954" y="15236"/>
                </a:lnTo>
                <a:lnTo>
                  <a:pt x="2518131" y="15236"/>
                </a:lnTo>
                <a:lnTo>
                  <a:pt x="2519146" y="12192"/>
                </a:lnTo>
                <a:lnTo>
                  <a:pt x="2518130" y="9144"/>
                </a:lnTo>
                <a:close/>
              </a:path>
            </a:pathLst>
          </a:custGeom>
          <a:solidFill>
            <a:srgbClr val="006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15656" y="3564635"/>
            <a:ext cx="3023616" cy="24338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6792" y="1343661"/>
            <a:ext cx="1453515" cy="5340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-635" algn="just">
              <a:lnSpc>
                <a:spcPct val="101400"/>
              </a:lnSpc>
              <a:spcBef>
                <a:spcPts val="85"/>
              </a:spcBef>
              <a:tabLst>
                <a:tab pos="822960" algn="l"/>
              </a:tabLst>
            </a:pPr>
            <a:r>
              <a:rPr sz="1100" dirty="0">
                <a:latin typeface="Times New Roman"/>
                <a:cs typeface="Times New Roman"/>
              </a:rPr>
              <a:t>parçasıdır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hatta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bilinenin aksine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10" dirty="0">
                <a:latin typeface="Times New Roman"/>
                <a:cs typeface="Times New Roman"/>
              </a:rPr>
              <a:t>olumludur. </a:t>
            </a:r>
            <a:r>
              <a:rPr sz="1100" dirty="0">
                <a:latin typeface="Times New Roman"/>
                <a:cs typeface="Times New Roman"/>
              </a:rPr>
              <a:t>Çatışmanın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kendisi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değil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6861" y="1854195"/>
            <a:ext cx="560070" cy="364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latin typeface="Times New Roman"/>
                <a:cs typeface="Times New Roman"/>
              </a:rPr>
              <a:t>çatışmayı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100" b="1" spc="-10" dirty="0">
                <a:latin typeface="Times New Roman"/>
                <a:cs typeface="Times New Roman"/>
              </a:rPr>
              <a:t>yolumuz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6397" y="1854195"/>
            <a:ext cx="601345" cy="364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latin typeface="Times New Roman"/>
                <a:cs typeface="Times New Roman"/>
              </a:rPr>
              <a:t>çözüm</a:t>
            </a:r>
            <a:endParaRPr sz="1100">
              <a:latin typeface="Times New Roman"/>
              <a:cs typeface="Times New Roman"/>
            </a:endParaRPr>
          </a:p>
          <a:p>
            <a:pPr marR="12700" algn="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latin typeface="Times New Roman"/>
                <a:cs typeface="Times New Roman"/>
              </a:rPr>
              <a:t>çatışmayı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6861" y="2194048"/>
            <a:ext cx="145288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‘’yapıcı’’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da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‘’yıkıcı’’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66860" y="2364733"/>
            <a:ext cx="414655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1100" spc="-20" dirty="0">
                <a:latin typeface="Times New Roman"/>
                <a:cs typeface="Times New Roman"/>
              </a:rPr>
              <a:t>hale </a:t>
            </a:r>
            <a:r>
              <a:rPr sz="1100" spc="-10" dirty="0">
                <a:latin typeface="Times New Roman"/>
                <a:cs typeface="Times New Roman"/>
              </a:rPr>
              <a:t>olduğu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04266" y="2364733"/>
            <a:ext cx="430530" cy="364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3020" algn="r"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latin typeface="Times New Roman"/>
                <a:cs typeface="Times New Roman"/>
              </a:rPr>
              <a:t>getirir.</a:t>
            </a: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1100" spc="-25" dirty="0">
                <a:latin typeface="Times New Roman"/>
                <a:cs typeface="Times New Roman"/>
              </a:rPr>
              <a:t>her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3380" y="2364733"/>
            <a:ext cx="436880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3030" marR="5080" indent="-100965">
              <a:lnSpc>
                <a:spcPct val="101800"/>
              </a:lnSpc>
              <a:spcBef>
                <a:spcPts val="80"/>
              </a:spcBef>
            </a:pPr>
            <a:r>
              <a:rPr sz="1100" spc="-10" dirty="0">
                <a:latin typeface="Times New Roman"/>
                <a:cs typeface="Times New Roman"/>
              </a:rPr>
              <a:t>İnsanın yerde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6860" y="2704582"/>
            <a:ext cx="145351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Times New Roman"/>
                <a:cs typeface="Times New Roman"/>
              </a:rPr>
              <a:t>çatışmanın</a:t>
            </a:r>
            <a:r>
              <a:rPr sz="1100" spc="21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olması</a:t>
            </a:r>
            <a:r>
              <a:rPr sz="1100" spc="215" dirty="0">
                <a:latin typeface="Times New Roman"/>
                <a:cs typeface="Times New Roman"/>
              </a:rPr>
              <a:t>  </a:t>
            </a:r>
            <a:r>
              <a:rPr sz="1100" spc="-25" dirty="0">
                <a:latin typeface="Times New Roman"/>
                <a:cs typeface="Times New Roman"/>
              </a:rPr>
              <a:t>çok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644" y="2875272"/>
            <a:ext cx="3181350" cy="5340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1727835" algn="just">
              <a:lnSpc>
                <a:spcPct val="101400"/>
              </a:lnSpc>
              <a:spcBef>
                <a:spcPts val="85"/>
              </a:spcBef>
            </a:pPr>
            <a:r>
              <a:rPr sz="1100" dirty="0">
                <a:latin typeface="Times New Roman"/>
                <a:cs typeface="Times New Roman"/>
              </a:rPr>
              <a:t>normaldir.</a:t>
            </a:r>
            <a:r>
              <a:rPr sz="1100" spc="240" dirty="0">
                <a:latin typeface="Times New Roman"/>
                <a:cs typeface="Times New Roman"/>
              </a:rPr>
              <a:t>   </a:t>
            </a:r>
            <a:r>
              <a:rPr sz="1100" spc="-10" dirty="0">
                <a:latin typeface="Times New Roman"/>
                <a:cs typeface="Times New Roman"/>
              </a:rPr>
              <a:t>Çatışmaları </a:t>
            </a:r>
            <a:r>
              <a:rPr sz="1100" dirty="0">
                <a:latin typeface="Times New Roman"/>
                <a:cs typeface="Times New Roman"/>
              </a:rPr>
              <a:t>iyi kullanırsak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gelişmek, ilerlemek ve dönüşmek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için </a:t>
            </a:r>
            <a:r>
              <a:rPr sz="1100" spc="-25" dirty="0">
                <a:latin typeface="Times New Roman"/>
                <a:cs typeface="Times New Roman"/>
              </a:rPr>
              <a:t>bir </a:t>
            </a:r>
            <a:r>
              <a:rPr sz="1100" dirty="0">
                <a:latin typeface="Times New Roman"/>
                <a:cs typeface="Times New Roman"/>
              </a:rPr>
              <a:t>fırsata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dönüştürebiliriz.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698" y="135113"/>
            <a:ext cx="3146425" cy="1231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25" dirty="0">
                <a:latin typeface="Times New Roman"/>
                <a:cs typeface="Times New Roman"/>
              </a:rPr>
              <a:t>ÇATIŞMA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NEDİR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b="1" i="1" spc="-50" dirty="0">
                <a:latin typeface="Times New Roman"/>
                <a:cs typeface="Times New Roman"/>
              </a:rPr>
              <a:t>?</a:t>
            </a:r>
            <a:endParaRPr sz="1600">
              <a:latin typeface="Times New Roman"/>
              <a:cs typeface="Times New Roman"/>
            </a:endParaRPr>
          </a:p>
          <a:p>
            <a:pPr marL="403860" marR="433705" indent="59055">
              <a:lnSpc>
                <a:spcPct val="148200"/>
              </a:lnSpc>
              <a:spcBef>
                <a:spcPts val="345"/>
              </a:spcBef>
            </a:pP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Çatışma</a:t>
            </a:r>
            <a:r>
              <a:rPr sz="1100" spc="-1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deyince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aklınıza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ne</a:t>
            </a:r>
            <a:r>
              <a:rPr sz="1100" spc="-1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geliyor?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Çatışma</a:t>
            </a:r>
            <a:r>
              <a:rPr sz="1100" spc="-2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iyi</a:t>
            </a:r>
            <a:r>
              <a:rPr sz="1100" spc="-1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midir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kötü</a:t>
            </a:r>
            <a:r>
              <a:rPr sz="1100" spc="-2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89BAF5"/>
                </a:solidFill>
                <a:latin typeface="Times New Roman"/>
                <a:cs typeface="Times New Roman"/>
              </a:rPr>
              <a:t>müdür,</a:t>
            </a:r>
            <a:r>
              <a:rPr sz="1100" spc="-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neden?</a:t>
            </a:r>
            <a:endParaRPr sz="1100">
              <a:latin typeface="Times New Roman"/>
              <a:cs typeface="Times New Roman"/>
            </a:endParaRPr>
          </a:p>
          <a:p>
            <a:pPr marL="1705610" marR="5080" indent="457200">
              <a:lnSpc>
                <a:spcPct val="100899"/>
              </a:lnSpc>
              <a:spcBef>
                <a:spcPts val="660"/>
              </a:spcBef>
            </a:pPr>
            <a:r>
              <a:rPr sz="1100" spc="-10" dirty="0">
                <a:latin typeface="Times New Roman"/>
                <a:cs typeface="Times New Roman"/>
              </a:rPr>
              <a:t>Çatışma </a:t>
            </a:r>
            <a:r>
              <a:rPr sz="1100" dirty="0">
                <a:latin typeface="Times New Roman"/>
                <a:cs typeface="Times New Roman"/>
              </a:rPr>
              <a:t>yaşamımızın</a:t>
            </a:r>
            <a:r>
              <a:rPr sz="1100" spc="204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doğal</a:t>
            </a:r>
            <a:r>
              <a:rPr sz="1100" spc="210" dirty="0">
                <a:latin typeface="Times New Roman"/>
                <a:cs typeface="Times New Roman"/>
              </a:rPr>
              <a:t>  </a:t>
            </a:r>
            <a:r>
              <a:rPr sz="1100" spc="-25" dirty="0">
                <a:latin typeface="Times New Roman"/>
                <a:cs typeface="Times New Roman"/>
              </a:rPr>
              <a:t>bir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644" y="3512310"/>
            <a:ext cx="3180080" cy="10445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457200" algn="just">
              <a:lnSpc>
                <a:spcPct val="101499"/>
              </a:lnSpc>
              <a:spcBef>
                <a:spcPts val="85"/>
              </a:spcBef>
            </a:pPr>
            <a:r>
              <a:rPr sz="1100" dirty="0">
                <a:latin typeface="Times New Roman"/>
                <a:cs typeface="Times New Roman"/>
              </a:rPr>
              <a:t>’Çatışma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sayesinde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sorun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çözme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becerilerimiz </a:t>
            </a:r>
            <a:r>
              <a:rPr sz="1100" dirty="0">
                <a:latin typeface="Times New Roman"/>
                <a:cs typeface="Times New Roman"/>
              </a:rPr>
              <a:t>gelişir,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sorunun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esas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nedeni</a:t>
            </a:r>
            <a:r>
              <a:rPr sz="1100" spc="3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bulunur,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rekabete</a:t>
            </a:r>
            <a:r>
              <a:rPr sz="1100" spc="33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engel </a:t>
            </a:r>
            <a:r>
              <a:rPr sz="1100" dirty="0">
                <a:latin typeface="Times New Roman"/>
                <a:cs typeface="Times New Roman"/>
              </a:rPr>
              <a:t>olur,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yaratıcılığı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arttırır,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yeni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fikirler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üretme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becerimizi </a:t>
            </a:r>
            <a:r>
              <a:rPr sz="1100" dirty="0">
                <a:latin typeface="Times New Roman"/>
                <a:cs typeface="Times New Roman"/>
              </a:rPr>
              <a:t>geliştirir,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demokratik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bir</a:t>
            </a:r>
            <a:r>
              <a:rPr sz="1100" spc="16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ortam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oluşturmaya</a:t>
            </a:r>
            <a:r>
              <a:rPr sz="1100" spc="170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katkı </a:t>
            </a:r>
            <a:r>
              <a:rPr sz="1100" dirty="0">
                <a:latin typeface="Times New Roman"/>
                <a:cs typeface="Times New Roman"/>
              </a:rPr>
              <a:t>sağlar,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iletişim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becerilerimizi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güçlendirir,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duygularımızı </a:t>
            </a:r>
            <a:r>
              <a:rPr sz="1100" dirty="0">
                <a:latin typeface="Times New Roman"/>
                <a:cs typeface="Times New Roman"/>
              </a:rPr>
              <a:t>rahatlatır,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güven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motivasyonu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arttırır.’’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022" y="135113"/>
            <a:ext cx="3419475" cy="1224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-20" dirty="0">
                <a:latin typeface="Times New Roman"/>
                <a:cs typeface="Times New Roman"/>
              </a:rPr>
              <a:t>ÇATIŞMA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ÇÖZME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b="1" i="1" spc="-10" dirty="0">
                <a:latin typeface="Times New Roman"/>
                <a:cs typeface="Times New Roman"/>
              </a:rPr>
              <a:t>YÖNTEMLERİ</a:t>
            </a:r>
            <a:endParaRPr sz="1600">
              <a:latin typeface="Times New Roman"/>
              <a:cs typeface="Times New Roman"/>
            </a:endParaRPr>
          </a:p>
          <a:p>
            <a:pPr marL="34925" marR="5080" indent="457200">
              <a:lnSpc>
                <a:spcPts val="1280"/>
              </a:lnSpc>
              <a:spcBef>
                <a:spcPts val="1080"/>
              </a:spcBef>
            </a:pPr>
            <a:r>
              <a:rPr sz="1100" dirty="0">
                <a:latin typeface="Times New Roman"/>
                <a:cs typeface="Times New Roman"/>
              </a:rPr>
              <a:t>Çatışmayı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çözmek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için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çeşitli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yöntemler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vardır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spc="-35" dirty="0">
                <a:latin typeface="Times New Roman"/>
                <a:cs typeface="Times New Roman"/>
              </a:rPr>
              <a:t>ve </a:t>
            </a:r>
            <a:r>
              <a:rPr sz="1100" dirty="0">
                <a:latin typeface="Times New Roman"/>
                <a:cs typeface="Times New Roman"/>
              </a:rPr>
              <a:t>bunlar kişiye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özeldir.</a:t>
            </a:r>
            <a:endParaRPr sz="1100">
              <a:latin typeface="Times New Roman"/>
              <a:cs typeface="Times New Roman"/>
            </a:endParaRPr>
          </a:p>
          <a:p>
            <a:pPr marL="34925" marR="479425">
              <a:lnSpc>
                <a:spcPts val="1960"/>
              </a:lnSpc>
              <a:spcBef>
                <a:spcPts val="60"/>
              </a:spcBef>
            </a:pPr>
            <a:r>
              <a:rPr sz="1100" b="1" i="1" dirty="0">
                <a:solidFill>
                  <a:srgbClr val="89BAF5"/>
                </a:solidFill>
                <a:latin typeface="Times New Roman"/>
                <a:cs typeface="Times New Roman"/>
              </a:rPr>
              <a:t>ÇATIŞMA</a:t>
            </a:r>
            <a:r>
              <a:rPr sz="1100" spc="-5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SONUCUNDA</a:t>
            </a:r>
            <a:r>
              <a:rPr sz="1100" spc="-3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dirty="0">
                <a:solidFill>
                  <a:srgbClr val="89BAF5"/>
                </a:solidFill>
                <a:latin typeface="Times New Roman"/>
                <a:cs typeface="Times New Roman"/>
              </a:rPr>
              <a:t>ÜÇ</a:t>
            </a:r>
            <a:r>
              <a:rPr sz="1100" spc="-5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dirty="0">
                <a:solidFill>
                  <a:srgbClr val="89BAF5"/>
                </a:solidFill>
                <a:latin typeface="Times New Roman"/>
                <a:cs typeface="Times New Roman"/>
              </a:rPr>
              <a:t>DURUM</a:t>
            </a:r>
            <a:r>
              <a:rPr sz="1100" spc="-4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ORTAYA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ÇIKMAKTADIR: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473087" y="135113"/>
            <a:ext cx="14033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70" dirty="0">
                <a:latin typeface="Times New Roman"/>
                <a:cs typeface="Times New Roman"/>
              </a:rPr>
              <a:t>KÖPEKBALIĞI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5382" y="2046223"/>
            <a:ext cx="838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89BAF5"/>
                </a:solidFill>
                <a:latin typeface="Symbol"/>
                <a:cs typeface="Symbol"/>
              </a:rPr>
              <a:t>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45369" y="1425956"/>
            <a:ext cx="3289300" cy="946785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372110" marR="276225" indent="-360045">
              <a:lnSpc>
                <a:spcPts val="1150"/>
              </a:lnSpc>
              <a:spcBef>
                <a:spcPts val="284"/>
              </a:spcBef>
              <a:buSzPct val="90909"/>
              <a:buFont typeface="Symbol"/>
              <a:buChar char=""/>
              <a:tabLst>
                <a:tab pos="372110" algn="l"/>
              </a:tabLst>
            </a:pPr>
            <a:r>
              <a:rPr sz="1100" b="1" dirty="0">
                <a:latin typeface="Times New Roman"/>
                <a:cs typeface="Times New Roman"/>
              </a:rPr>
              <a:t>Tarafların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ikisinin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de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kaybettiği,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dolayısıyla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ikisinin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de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mutsuz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hissettiği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(kaybet-kaybet)</a:t>
            </a:r>
            <a:endParaRPr sz="1100">
              <a:latin typeface="Times New Roman"/>
              <a:cs typeface="Times New Roman"/>
            </a:endParaRPr>
          </a:p>
          <a:p>
            <a:pPr marL="372110" marR="5080" indent="-360045">
              <a:lnSpc>
                <a:spcPct val="89400"/>
              </a:lnSpc>
              <a:spcBef>
                <a:spcPts val="45"/>
              </a:spcBef>
              <a:buSzPct val="90909"/>
              <a:buFont typeface="Symbol"/>
              <a:buChar char=""/>
              <a:tabLst>
                <a:tab pos="372110" algn="l"/>
              </a:tabLst>
            </a:pPr>
            <a:r>
              <a:rPr sz="1100" b="1" dirty="0">
                <a:latin typeface="Times New Roman"/>
                <a:cs typeface="Times New Roman"/>
              </a:rPr>
              <a:t>Taraflardan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birinin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kazanıp,diğerinin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kaybettiği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kaybedenin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mutsuz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olduğu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(kazan-kaybet)</a:t>
            </a:r>
            <a:r>
              <a:rPr sz="1100" spc="-1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Tarafların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ikisinin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de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kazandığı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dolayısıyla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mutlu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hissettiği</a:t>
            </a:r>
            <a:r>
              <a:rPr sz="1100" spc="30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solidFill>
                  <a:srgbClr val="89BAF5"/>
                </a:solidFill>
                <a:latin typeface="Times New Roman"/>
                <a:cs typeface="Times New Roman"/>
              </a:rPr>
              <a:t>(kazan-kazan)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45384" y="2469894"/>
            <a:ext cx="287274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i="1" dirty="0">
                <a:solidFill>
                  <a:srgbClr val="89BAF5"/>
                </a:solidFill>
                <a:latin typeface="Times New Roman"/>
                <a:cs typeface="Times New Roman"/>
              </a:rPr>
              <a:t>ÇATIŞMA</a:t>
            </a:r>
            <a:r>
              <a:rPr sz="1100" spc="-35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DURUMLARIYLA</a:t>
            </a:r>
            <a:r>
              <a:rPr sz="1100" spc="-3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dirty="0">
                <a:solidFill>
                  <a:srgbClr val="89BAF5"/>
                </a:solidFill>
                <a:latin typeface="Times New Roman"/>
                <a:cs typeface="Times New Roman"/>
              </a:rPr>
              <a:t>BAŞA</a:t>
            </a:r>
            <a:r>
              <a:rPr sz="1100" spc="-3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ÇIKMADA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5315" y="2762505"/>
            <a:ext cx="1496695" cy="378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05"/>
              </a:lnSpc>
              <a:spcBef>
                <a:spcPts val="105"/>
              </a:spcBef>
            </a:pP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KULLANILAN</a:t>
            </a:r>
            <a:r>
              <a:rPr sz="1100" spc="-20" dirty="0">
                <a:solidFill>
                  <a:srgbClr val="89BAF5"/>
                </a:solidFill>
                <a:latin typeface="Times New Roman"/>
                <a:cs typeface="Times New Roman"/>
              </a:rPr>
              <a:t> </a:t>
            </a:r>
            <a:r>
              <a:rPr sz="1100" b="1" i="1" spc="-10" dirty="0">
                <a:solidFill>
                  <a:srgbClr val="89BAF5"/>
                </a:solidFill>
                <a:latin typeface="Times New Roman"/>
                <a:cs typeface="Times New Roman"/>
              </a:rPr>
              <a:t>YOLLAR</a:t>
            </a:r>
            <a:endParaRPr sz="1100">
              <a:latin typeface="Times New Roman"/>
              <a:cs typeface="Times New Roman"/>
            </a:endParaRPr>
          </a:p>
          <a:p>
            <a:pPr marL="372110">
              <a:lnSpc>
                <a:spcPts val="1565"/>
              </a:lnSpc>
            </a:pPr>
            <a:r>
              <a:rPr sz="1400" b="1" dirty="0">
                <a:latin typeface="Times New Roman"/>
                <a:cs typeface="Times New Roman"/>
              </a:rPr>
              <a:t>Geri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çekilme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0674" y="3273055"/>
            <a:ext cx="930275" cy="610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Zorlama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1400" b="1" dirty="0">
                <a:latin typeface="Times New Roman"/>
                <a:cs typeface="Times New Roman"/>
              </a:rPr>
              <a:t>Alttan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alma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00674" y="4013727"/>
            <a:ext cx="6769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Uzlaşma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43474" y="4385578"/>
            <a:ext cx="1597660" cy="70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Times New Roman"/>
                <a:cs typeface="Times New Roman"/>
              </a:rPr>
              <a:t>Yüzleşme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045"/>
              </a:spcBef>
            </a:pPr>
            <a:r>
              <a:rPr sz="1100" b="1" spc="-10" dirty="0">
                <a:latin typeface="Times New Roman"/>
                <a:cs typeface="Times New Roman"/>
              </a:rPr>
              <a:t>KAPLUMBAĞA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(KABUĞUNA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b="1" spc="-10" dirty="0">
                <a:latin typeface="Times New Roman"/>
                <a:cs typeface="Times New Roman"/>
              </a:rPr>
              <a:t>ÇEKİME):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47846" y="5197866"/>
            <a:ext cx="3121025" cy="1384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90"/>
              </a:spcBef>
            </a:pPr>
            <a:r>
              <a:rPr sz="1100" dirty="0">
                <a:latin typeface="Times New Roman"/>
                <a:cs typeface="Times New Roman"/>
              </a:rPr>
              <a:t>Kaplumbağa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nasıl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tehlike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anında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kabuğuna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çekilirse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bu </a:t>
            </a:r>
            <a:r>
              <a:rPr sz="1100" dirty="0">
                <a:latin typeface="Times New Roman"/>
                <a:cs typeface="Times New Roman"/>
              </a:rPr>
              <a:t>kişiler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çatışma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yaşayınca</a:t>
            </a:r>
            <a:endParaRPr sz="1100">
              <a:latin typeface="Times New Roman"/>
              <a:cs typeface="Times New Roman"/>
            </a:endParaRPr>
          </a:p>
          <a:p>
            <a:pPr marL="12700" marR="1504950">
              <a:lnSpc>
                <a:spcPct val="101499"/>
              </a:lnSpc>
              <a:spcBef>
                <a:spcPts val="5"/>
              </a:spcBef>
            </a:pPr>
            <a:r>
              <a:rPr sz="1100" dirty="0">
                <a:latin typeface="Times New Roman"/>
                <a:cs typeface="Times New Roman"/>
              </a:rPr>
              <a:t>isteklerinden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vazgeçer,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içine </a:t>
            </a:r>
            <a:r>
              <a:rPr sz="1100" dirty="0">
                <a:latin typeface="Times New Roman"/>
                <a:cs typeface="Times New Roman"/>
              </a:rPr>
              <a:t>kapanır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,sorun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yokmuş</a:t>
            </a:r>
            <a:r>
              <a:rPr sz="1100" spc="-20" dirty="0">
                <a:latin typeface="Times New Roman"/>
                <a:cs typeface="Times New Roman"/>
              </a:rPr>
              <a:t> gibi </a:t>
            </a:r>
            <a:r>
              <a:rPr sz="1100" dirty="0">
                <a:latin typeface="Times New Roman"/>
                <a:cs typeface="Times New Roman"/>
              </a:rPr>
              <a:t>davranır.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Tarafların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her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ikisi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kaybeder.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Sorun </a:t>
            </a:r>
            <a:r>
              <a:rPr sz="1100" dirty="0">
                <a:latin typeface="Times New Roman"/>
                <a:cs typeface="Times New Roman"/>
              </a:rPr>
              <a:t>konuşulmamış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olur.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b="1" spc="-35" dirty="0">
                <a:latin typeface="Times New Roman"/>
                <a:cs typeface="Times New Roman"/>
              </a:rPr>
              <a:t>Kaybet-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kaybet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yöntemidir</a:t>
            </a:r>
            <a:r>
              <a:rPr sz="1100" spc="-85" dirty="0">
                <a:latin typeface="Times New Roman"/>
                <a:cs typeface="Times New Roman"/>
              </a:rPr>
              <a:t> </a:t>
            </a:r>
            <a:r>
              <a:rPr sz="1100" spc="-5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7846" y="6683773"/>
            <a:ext cx="1203960" cy="489584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1160"/>
              </a:lnSpc>
              <a:spcBef>
                <a:spcPts val="275"/>
              </a:spcBef>
              <a:tabLst>
                <a:tab pos="804545" algn="l"/>
                <a:tab pos="944880" algn="l"/>
              </a:tabLst>
            </a:pPr>
            <a:r>
              <a:rPr sz="1000" spc="-10" dirty="0">
                <a:latin typeface="Times New Roman"/>
                <a:cs typeface="Times New Roman"/>
              </a:rPr>
              <a:t>(</a:t>
            </a:r>
            <a:r>
              <a:rPr sz="1100" spc="-10" dirty="0">
                <a:latin typeface="Times New Roman"/>
                <a:cs typeface="Times New Roman"/>
              </a:rPr>
              <a:t>Saldırganlık,</a:t>
            </a:r>
            <a:r>
              <a:rPr sz="1100" dirty="0">
                <a:latin typeface="Times New Roman"/>
                <a:cs typeface="Times New Roman"/>
              </a:rPr>
              <a:t>		</a:t>
            </a:r>
            <a:r>
              <a:rPr sz="1100" spc="-20" dirty="0">
                <a:latin typeface="Times New Roman"/>
                <a:cs typeface="Times New Roman"/>
              </a:rPr>
              <a:t>hırs, </a:t>
            </a:r>
            <a:r>
              <a:rPr sz="1100" spc="-10" dirty="0">
                <a:latin typeface="Times New Roman"/>
                <a:cs typeface="Times New Roman"/>
              </a:rPr>
              <a:t>zorlama,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10" dirty="0">
                <a:latin typeface="Times New Roman"/>
                <a:cs typeface="Times New Roman"/>
              </a:rPr>
              <a:t>baskı, </a:t>
            </a:r>
            <a:r>
              <a:rPr sz="1100" dirty="0">
                <a:latin typeface="Times New Roman"/>
                <a:cs typeface="Times New Roman"/>
              </a:rPr>
              <a:t>kullanma,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rekabet)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96616" y="6683773"/>
            <a:ext cx="308610" cy="34163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94615" marR="5080" indent="-82550">
              <a:lnSpc>
                <a:spcPts val="1160"/>
              </a:lnSpc>
              <a:spcBef>
                <a:spcPts val="275"/>
              </a:spcBef>
            </a:pPr>
            <a:r>
              <a:rPr sz="1100" spc="-10" dirty="0">
                <a:latin typeface="Times New Roman"/>
                <a:cs typeface="Times New Roman"/>
              </a:rPr>
              <a:t>öfke, </a:t>
            </a:r>
            <a:r>
              <a:rPr sz="1100" spc="-25" dirty="0">
                <a:latin typeface="Times New Roman"/>
                <a:cs typeface="Times New Roman"/>
              </a:rPr>
              <a:t>güç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57989" y="468888"/>
            <a:ext cx="1430655" cy="12147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85"/>
              </a:spcBef>
            </a:pPr>
            <a:r>
              <a:rPr sz="1100" dirty="0">
                <a:latin typeface="Times New Roman"/>
                <a:cs typeface="Times New Roman"/>
              </a:rPr>
              <a:t>Köpekbalığının</a:t>
            </a:r>
            <a:r>
              <a:rPr sz="1100" spc="32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tehlike </a:t>
            </a:r>
            <a:r>
              <a:rPr sz="1100" dirty="0">
                <a:latin typeface="Times New Roman"/>
                <a:cs typeface="Times New Roman"/>
              </a:rPr>
              <a:t>anında</a:t>
            </a:r>
            <a:r>
              <a:rPr sz="1100" spc="40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karşıya</a:t>
            </a:r>
            <a:r>
              <a:rPr sz="1100" spc="409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zarar </a:t>
            </a:r>
            <a:r>
              <a:rPr sz="1100" dirty="0">
                <a:latin typeface="Times New Roman"/>
                <a:cs typeface="Times New Roman"/>
              </a:rPr>
              <a:t>verdiği</a:t>
            </a:r>
            <a:r>
              <a:rPr sz="1100" spc="22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gibi</a:t>
            </a:r>
            <a:r>
              <a:rPr sz="1100" spc="22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bu</a:t>
            </a:r>
            <a:r>
              <a:rPr sz="1100" spc="21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tarza </a:t>
            </a:r>
            <a:r>
              <a:rPr sz="1100" dirty="0">
                <a:latin typeface="Times New Roman"/>
                <a:cs typeface="Times New Roman"/>
              </a:rPr>
              <a:t>sahip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kişiler</a:t>
            </a:r>
            <a:r>
              <a:rPr sz="1100" spc="254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çatışma </a:t>
            </a:r>
            <a:r>
              <a:rPr sz="1100" dirty="0">
                <a:latin typeface="Times New Roman"/>
                <a:cs typeface="Times New Roman"/>
              </a:rPr>
              <a:t>karşısında</a:t>
            </a:r>
            <a:r>
              <a:rPr sz="1100" spc="250" dirty="0">
                <a:latin typeface="Times New Roman"/>
                <a:cs typeface="Times New Roman"/>
              </a:rPr>
              <a:t>   </a:t>
            </a:r>
            <a:r>
              <a:rPr sz="1100" spc="-10" dirty="0">
                <a:latin typeface="Times New Roman"/>
                <a:cs typeface="Times New Roman"/>
              </a:rPr>
              <a:t>saldırganca </a:t>
            </a:r>
            <a:r>
              <a:rPr sz="1100" dirty="0">
                <a:latin typeface="Times New Roman"/>
                <a:cs typeface="Times New Roman"/>
              </a:rPr>
              <a:t>bir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tutum</a:t>
            </a:r>
            <a:r>
              <a:rPr sz="1100" spc="2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sergiler.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’’Ya </a:t>
            </a:r>
            <a:r>
              <a:rPr sz="1100" dirty="0">
                <a:latin typeface="Times New Roman"/>
                <a:cs typeface="Times New Roman"/>
              </a:rPr>
              <a:t>benim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dediğim</a:t>
            </a:r>
            <a:r>
              <a:rPr sz="1100" spc="3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olur</a:t>
            </a:r>
            <a:r>
              <a:rPr sz="1100" spc="38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ya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57255" y="1659139"/>
            <a:ext cx="531495" cy="7042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49225" marR="5080" indent="-137160" algn="r">
              <a:lnSpc>
                <a:spcPct val="101800"/>
              </a:lnSpc>
              <a:spcBef>
                <a:spcPts val="80"/>
              </a:spcBef>
            </a:pPr>
            <a:r>
              <a:rPr sz="1100" spc="-10" dirty="0">
                <a:latin typeface="Times New Roman"/>
                <a:cs typeface="Times New Roman"/>
              </a:rPr>
              <a:t>dediğim’ vardır.</a:t>
            </a:r>
            <a:endParaRPr sz="1100">
              <a:latin typeface="Times New Roman"/>
              <a:cs typeface="Times New Roman"/>
            </a:endParaRPr>
          </a:p>
          <a:p>
            <a:pPr marL="190500" marR="5715" indent="132080" algn="r">
              <a:lnSpc>
                <a:spcPct val="100899"/>
              </a:lnSpc>
              <a:spcBef>
                <a:spcPts val="10"/>
              </a:spcBef>
            </a:pPr>
            <a:r>
              <a:rPr sz="1100" spc="-20" dirty="0">
                <a:latin typeface="Times New Roman"/>
                <a:cs typeface="Times New Roman"/>
              </a:rPr>
              <a:t>biri </a:t>
            </a:r>
            <a:r>
              <a:rPr sz="1100" spc="-10" dirty="0">
                <a:latin typeface="Times New Roman"/>
                <a:cs typeface="Times New Roman"/>
              </a:rPr>
              <a:t>diğeri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71931" y="1659139"/>
            <a:ext cx="2504440" cy="10445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798320" marR="5080">
              <a:lnSpc>
                <a:spcPct val="101600"/>
              </a:lnSpc>
              <a:spcBef>
                <a:spcPts val="80"/>
              </a:spcBef>
              <a:tabLst>
                <a:tab pos="2139950" algn="l"/>
              </a:tabLst>
            </a:pPr>
            <a:r>
              <a:rPr sz="1100" spc="-25" dirty="0">
                <a:latin typeface="Times New Roman"/>
                <a:cs typeface="Times New Roman"/>
              </a:rPr>
              <a:t>da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10" dirty="0">
                <a:latin typeface="Times New Roman"/>
                <a:cs typeface="Times New Roman"/>
              </a:rPr>
              <a:t>benim ’mantığı Tarafların kazanırken kaybeder.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100" spc="-25" dirty="0">
                <a:latin typeface="Times New Roman"/>
                <a:cs typeface="Times New Roman"/>
              </a:rPr>
              <a:t>Kırıcıdır.</a:t>
            </a:r>
            <a:r>
              <a:rPr sz="1100" b="1" spc="-25" dirty="0">
                <a:latin typeface="Times New Roman"/>
                <a:cs typeface="Times New Roman"/>
              </a:rPr>
              <a:t>Kazan-</a:t>
            </a:r>
            <a:r>
              <a:rPr sz="1100" b="1" dirty="0">
                <a:latin typeface="Times New Roman"/>
                <a:cs typeface="Times New Roman"/>
              </a:rPr>
              <a:t>kaybet</a:t>
            </a:r>
            <a:r>
              <a:rPr sz="1100" spc="2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yöntemidir</a:t>
            </a:r>
            <a:r>
              <a:rPr sz="1100" spc="-50" dirty="0">
                <a:latin typeface="Times New Roman"/>
                <a:cs typeface="Times New Roman"/>
              </a:rPr>
              <a:t> 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71932" y="2803655"/>
            <a:ext cx="546100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latin typeface="Times New Roman"/>
                <a:cs typeface="Times New Roman"/>
              </a:rPr>
              <a:t>AYICIK</a:t>
            </a:r>
            <a:endParaRPr sz="1100">
              <a:latin typeface="Times New Roman"/>
              <a:cs typeface="Times New Roman"/>
            </a:endParaRPr>
          </a:p>
          <a:p>
            <a:pPr marL="12700" marR="16510">
              <a:lnSpc>
                <a:spcPct val="101800"/>
              </a:lnSpc>
            </a:pPr>
            <a:r>
              <a:rPr sz="1100" spc="-10" dirty="0">
                <a:latin typeface="Times New Roman"/>
                <a:cs typeface="Times New Roman"/>
              </a:rPr>
              <a:t>(Rahat, güvende,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41925" y="2803655"/>
            <a:ext cx="487680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100" b="1" spc="-50" dirty="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1100" spc="-10" dirty="0">
                <a:latin typeface="Times New Roman"/>
                <a:cs typeface="Times New Roman"/>
              </a:rPr>
              <a:t>huzurlu,</a:t>
            </a:r>
            <a:endParaRPr sz="110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latin typeface="Times New Roman"/>
                <a:cs typeface="Times New Roman"/>
              </a:rPr>
              <a:t>sevgi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71932" y="3315711"/>
            <a:ext cx="1057275" cy="8737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1400"/>
              </a:lnSpc>
              <a:spcBef>
                <a:spcPts val="85"/>
              </a:spcBef>
              <a:tabLst>
                <a:tab pos="695325" algn="l"/>
              </a:tabLst>
            </a:pPr>
            <a:r>
              <a:rPr sz="1100" dirty="0">
                <a:latin typeface="Times New Roman"/>
                <a:cs typeface="Times New Roman"/>
              </a:rPr>
              <a:t>dolu,</a:t>
            </a:r>
            <a:r>
              <a:rPr sz="1100" spc="14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mutlu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vs.) </a:t>
            </a:r>
            <a:r>
              <a:rPr sz="1100" dirty="0">
                <a:latin typeface="Times New Roman"/>
                <a:cs typeface="Times New Roman"/>
              </a:rPr>
              <a:t>Bu</a:t>
            </a:r>
            <a:r>
              <a:rPr sz="1100" spc="31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tarza</a:t>
            </a:r>
            <a:r>
              <a:rPr sz="1100" spc="315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sahip olan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10" dirty="0">
                <a:latin typeface="Times New Roman"/>
                <a:cs typeface="Times New Roman"/>
              </a:rPr>
              <a:t>kişiler </a:t>
            </a:r>
            <a:r>
              <a:rPr sz="1100" dirty="0">
                <a:latin typeface="Times New Roman"/>
                <a:cs typeface="Times New Roman"/>
              </a:rPr>
              <a:t>çatışma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yaşayınca ‘’Karşımdaki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71932" y="4166109"/>
            <a:ext cx="511809" cy="5340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85"/>
              </a:spcBef>
            </a:pPr>
            <a:r>
              <a:rPr sz="1100" spc="-10" dirty="0">
                <a:latin typeface="Times New Roman"/>
                <a:cs typeface="Times New Roman"/>
              </a:rPr>
              <a:t>mutlu yeter:’’ düşünür.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60731" y="4166109"/>
            <a:ext cx="368935" cy="5340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38100" algn="r">
              <a:lnSpc>
                <a:spcPct val="101400"/>
              </a:lnSpc>
              <a:spcBef>
                <a:spcPts val="85"/>
              </a:spcBef>
            </a:pPr>
            <a:r>
              <a:rPr sz="1100" spc="-10" dirty="0">
                <a:latin typeface="Times New Roman"/>
                <a:cs typeface="Times New Roman"/>
              </a:rPr>
              <a:t>olsun </a:t>
            </a:r>
            <a:r>
              <a:rPr sz="1100" spc="-20" dirty="0">
                <a:latin typeface="Times New Roman"/>
                <a:cs typeface="Times New Roman"/>
              </a:rPr>
              <a:t>diye </a:t>
            </a:r>
            <a:r>
              <a:rPr sz="1100" spc="-10" dirty="0">
                <a:latin typeface="Times New Roman"/>
                <a:cs typeface="Times New Roman"/>
              </a:rPr>
              <a:t>Kendi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71921" y="4676652"/>
            <a:ext cx="3216275" cy="5340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1400"/>
              </a:lnSpc>
              <a:spcBef>
                <a:spcPts val="85"/>
              </a:spcBef>
            </a:pPr>
            <a:r>
              <a:rPr sz="1100" dirty="0">
                <a:latin typeface="Times New Roman"/>
                <a:cs typeface="Times New Roman"/>
              </a:rPr>
              <a:t>isteklerinden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vazgeçer.’’</a:t>
            </a:r>
            <a:r>
              <a:rPr sz="1100" spc="1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Amaçlarımdan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vazgeçiyorum, </a:t>
            </a:r>
            <a:r>
              <a:rPr sz="1100" dirty="0">
                <a:latin typeface="Times New Roman"/>
                <a:cs typeface="Times New Roman"/>
              </a:rPr>
              <a:t>yeter</a:t>
            </a:r>
            <a:r>
              <a:rPr sz="1100" spc="4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ki</a:t>
            </a:r>
            <a:r>
              <a:rPr sz="1100" spc="4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beni</a:t>
            </a:r>
            <a:r>
              <a:rPr sz="1100" spc="40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sevsin’’</a:t>
            </a:r>
            <a:r>
              <a:rPr sz="1100" spc="4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mantığı</a:t>
            </a:r>
            <a:r>
              <a:rPr sz="1100" spc="409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vardır.</a:t>
            </a:r>
            <a:r>
              <a:rPr sz="1100" spc="395" dirty="0">
                <a:latin typeface="Times New Roman"/>
                <a:cs typeface="Times New Roman"/>
              </a:rPr>
              <a:t> </a:t>
            </a:r>
            <a:r>
              <a:rPr sz="1100" b="1" spc="-50" dirty="0">
                <a:latin typeface="Times New Roman"/>
                <a:cs typeface="Times New Roman"/>
              </a:rPr>
              <a:t>Kazan-</a:t>
            </a:r>
            <a:r>
              <a:rPr sz="1100" b="1" spc="-10" dirty="0">
                <a:latin typeface="Times New Roman"/>
                <a:cs typeface="Times New Roman"/>
              </a:rPr>
              <a:t>kaybet</a:t>
            </a:r>
            <a:r>
              <a:rPr sz="1100" spc="-10" dirty="0">
                <a:latin typeface="Times New Roman"/>
                <a:cs typeface="Times New Roman"/>
              </a:rPr>
              <a:t> yöntemidir.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71851" y="5313686"/>
            <a:ext cx="3225165" cy="189611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3335" algn="just">
              <a:lnSpc>
                <a:spcPct val="101400"/>
              </a:lnSpc>
              <a:spcBef>
                <a:spcPts val="85"/>
              </a:spcBef>
            </a:pPr>
            <a:r>
              <a:rPr sz="1100" b="1" dirty="0">
                <a:latin typeface="Times New Roman"/>
                <a:cs typeface="Times New Roman"/>
              </a:rPr>
              <a:t>TİLKİ:</a:t>
            </a:r>
            <a:r>
              <a:rPr sz="1100" dirty="0">
                <a:latin typeface="Times New Roman"/>
                <a:cs typeface="Times New Roman"/>
              </a:rPr>
              <a:t>(Kurnaz,</a:t>
            </a:r>
            <a:r>
              <a:rPr sz="1100" spc="24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planlı,</a:t>
            </a:r>
            <a:r>
              <a:rPr sz="1100" spc="270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çıkarlarını</a:t>
            </a:r>
            <a:r>
              <a:rPr sz="1100" spc="280" dirty="0">
                <a:latin typeface="Times New Roman"/>
                <a:cs typeface="Times New Roman"/>
              </a:rPr>
              <a:t>  </a:t>
            </a:r>
            <a:r>
              <a:rPr sz="1100" spc="-30" dirty="0">
                <a:latin typeface="Times New Roman"/>
                <a:cs typeface="Times New Roman"/>
              </a:rPr>
              <a:t>kor </a:t>
            </a:r>
            <a:r>
              <a:rPr sz="1100" dirty="0">
                <a:latin typeface="Times New Roman"/>
                <a:cs typeface="Times New Roman"/>
              </a:rPr>
              <a:t>uyan,</a:t>
            </a:r>
            <a:r>
              <a:rPr sz="1100" spc="270" dirty="0">
                <a:latin typeface="Times New Roman"/>
                <a:cs typeface="Times New Roman"/>
              </a:rPr>
              <a:t>  </a:t>
            </a:r>
            <a:r>
              <a:rPr sz="1100" spc="-20" dirty="0">
                <a:latin typeface="Times New Roman"/>
                <a:cs typeface="Times New Roman"/>
              </a:rPr>
              <a:t>orta </a:t>
            </a:r>
            <a:r>
              <a:rPr sz="1100" dirty="0">
                <a:latin typeface="Times New Roman"/>
                <a:cs typeface="Times New Roman"/>
              </a:rPr>
              <a:t>yollu</a:t>
            </a:r>
            <a:r>
              <a:rPr sz="1100" spc="23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hareket</a:t>
            </a:r>
            <a:r>
              <a:rPr sz="1100" spc="23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edebilen,</a:t>
            </a:r>
            <a:r>
              <a:rPr sz="1100" spc="23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işbirlikçi</a:t>
            </a:r>
            <a:r>
              <a:rPr sz="1100" spc="235" dirty="0">
                <a:latin typeface="Times New Roman"/>
                <a:cs typeface="Times New Roman"/>
              </a:rPr>
              <a:t>  </a:t>
            </a:r>
            <a:r>
              <a:rPr sz="1100" dirty="0">
                <a:latin typeface="Times New Roman"/>
                <a:cs typeface="Times New Roman"/>
              </a:rPr>
              <a:t>vs.)Tilki</a:t>
            </a:r>
            <a:r>
              <a:rPr sz="1100" spc="240" dirty="0">
                <a:latin typeface="Times New Roman"/>
                <a:cs typeface="Times New Roman"/>
              </a:rPr>
              <a:t>  </a:t>
            </a:r>
            <a:r>
              <a:rPr sz="1100" spc="-10" dirty="0">
                <a:latin typeface="Times New Roman"/>
                <a:cs typeface="Times New Roman"/>
              </a:rPr>
              <a:t>tarzını </a:t>
            </a:r>
            <a:r>
              <a:rPr sz="1100" dirty="0">
                <a:latin typeface="Times New Roman"/>
                <a:cs typeface="Times New Roman"/>
              </a:rPr>
              <a:t>benimseyen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kişiler</a:t>
            </a:r>
            <a:r>
              <a:rPr sz="1100" spc="2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biraz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kendi</a:t>
            </a:r>
            <a:r>
              <a:rPr sz="1100" spc="2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amaçlarından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vazgeçer</a:t>
            </a:r>
            <a:endParaRPr sz="1100">
              <a:latin typeface="Times New Roman"/>
              <a:cs typeface="Times New Roman"/>
            </a:endParaRPr>
          </a:p>
          <a:p>
            <a:pPr marL="1835150" marR="5080">
              <a:lnSpc>
                <a:spcPct val="101499"/>
              </a:lnSpc>
              <a:spcBef>
                <a:spcPts val="5"/>
              </a:spcBef>
              <a:tabLst>
                <a:tab pos="2259965" algn="l"/>
                <a:tab pos="2368550" algn="l"/>
                <a:tab pos="2639695" algn="l"/>
                <a:tab pos="2753995" algn="l"/>
                <a:tab pos="3025140" algn="l"/>
              </a:tabLst>
            </a:pPr>
            <a:r>
              <a:rPr sz="1100" spc="-10" dirty="0">
                <a:latin typeface="Times New Roman"/>
                <a:cs typeface="Times New Roman"/>
              </a:rPr>
              <a:t>biraz</a:t>
            </a:r>
            <a:r>
              <a:rPr sz="1100" dirty="0">
                <a:latin typeface="Times New Roman"/>
                <a:cs typeface="Times New Roman"/>
              </a:rPr>
              <a:t>		</a:t>
            </a:r>
            <a:r>
              <a:rPr sz="1100" spc="-25" dirty="0">
                <a:latin typeface="Times New Roman"/>
                <a:cs typeface="Times New Roman"/>
              </a:rPr>
              <a:t>da</a:t>
            </a:r>
            <a:r>
              <a:rPr sz="1100" dirty="0">
                <a:latin typeface="Times New Roman"/>
                <a:cs typeface="Times New Roman"/>
              </a:rPr>
              <a:t>		</a:t>
            </a:r>
            <a:r>
              <a:rPr sz="1100" spc="-10" dirty="0">
                <a:latin typeface="Times New Roman"/>
                <a:cs typeface="Times New Roman"/>
              </a:rPr>
              <a:t>karşının amaçlarından </a:t>
            </a:r>
            <a:r>
              <a:rPr sz="1100" dirty="0">
                <a:latin typeface="Times New Roman"/>
                <a:cs typeface="Times New Roman"/>
              </a:rPr>
              <a:t>vazgeçmesini</a:t>
            </a:r>
            <a:r>
              <a:rPr sz="1100" spc="4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ister.</a:t>
            </a:r>
            <a:r>
              <a:rPr sz="1100" spc="425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İki </a:t>
            </a:r>
            <a:r>
              <a:rPr sz="1100" spc="-10" dirty="0">
                <a:latin typeface="Times New Roman"/>
                <a:cs typeface="Times New Roman"/>
              </a:rPr>
              <a:t>taraf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20" dirty="0">
                <a:latin typeface="Times New Roman"/>
                <a:cs typeface="Times New Roman"/>
              </a:rPr>
              <a:t>için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20" dirty="0">
                <a:latin typeface="Times New Roman"/>
                <a:cs typeface="Times New Roman"/>
              </a:rPr>
              <a:t>orta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25" dirty="0">
                <a:latin typeface="Times New Roman"/>
                <a:cs typeface="Times New Roman"/>
              </a:rPr>
              <a:t>yol </a:t>
            </a:r>
            <a:r>
              <a:rPr sz="1100" dirty="0">
                <a:latin typeface="Times New Roman"/>
                <a:cs typeface="Times New Roman"/>
              </a:rPr>
              <a:t>bulunmaya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çalışır.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25" dirty="0">
                <a:latin typeface="Times New Roman"/>
                <a:cs typeface="Times New Roman"/>
              </a:rPr>
              <a:t>Tam </a:t>
            </a:r>
            <a:r>
              <a:rPr sz="1100" dirty="0">
                <a:latin typeface="Times New Roman"/>
                <a:cs typeface="Times New Roman"/>
              </a:rPr>
              <a:t>olarak</a:t>
            </a:r>
            <a:r>
              <a:rPr sz="1100" spc="2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tatmin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olunmasa </a:t>
            </a:r>
            <a:r>
              <a:rPr sz="1100" dirty="0">
                <a:latin typeface="Times New Roman"/>
                <a:cs typeface="Times New Roman"/>
              </a:rPr>
              <a:t>da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sorun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çözülür.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b="1" spc="-40" dirty="0">
                <a:latin typeface="Times New Roman"/>
                <a:cs typeface="Times New Roman"/>
              </a:rPr>
              <a:t>Kazan</a:t>
            </a:r>
            <a:endParaRPr sz="1100">
              <a:latin typeface="Times New Roman"/>
              <a:cs typeface="Times New Roman"/>
            </a:endParaRPr>
          </a:p>
          <a:p>
            <a:pPr marL="1835150">
              <a:lnSpc>
                <a:spcPct val="100000"/>
              </a:lnSpc>
              <a:spcBef>
                <a:spcPts val="20"/>
              </a:spcBef>
            </a:pPr>
            <a:r>
              <a:rPr sz="1100" b="1" dirty="0">
                <a:latin typeface="Times New Roman"/>
                <a:cs typeface="Times New Roman"/>
              </a:rPr>
              <a:t>-kazan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yöntemidir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575" y="463295"/>
            <a:ext cx="9886315" cy="24765"/>
          </a:xfrm>
          <a:custGeom>
            <a:avLst/>
            <a:gdLst/>
            <a:ahLst/>
            <a:cxnLst/>
            <a:rect l="l" t="t" r="r" b="b"/>
            <a:pathLst>
              <a:path w="9886315" h="24765">
                <a:moveTo>
                  <a:pt x="13712" y="0"/>
                </a:moveTo>
                <a:lnTo>
                  <a:pt x="4568" y="3048"/>
                </a:lnTo>
                <a:lnTo>
                  <a:pt x="0" y="12192"/>
                </a:lnTo>
                <a:lnTo>
                  <a:pt x="4568" y="21336"/>
                </a:lnTo>
                <a:lnTo>
                  <a:pt x="13712" y="24384"/>
                </a:lnTo>
                <a:lnTo>
                  <a:pt x="22860" y="21336"/>
                </a:lnTo>
                <a:lnTo>
                  <a:pt x="24890" y="15240"/>
                </a:lnTo>
                <a:lnTo>
                  <a:pt x="13712" y="15240"/>
                </a:lnTo>
                <a:lnTo>
                  <a:pt x="13712" y="9144"/>
                </a:lnTo>
                <a:lnTo>
                  <a:pt x="24890" y="9144"/>
                </a:lnTo>
                <a:lnTo>
                  <a:pt x="22860" y="3048"/>
                </a:lnTo>
                <a:lnTo>
                  <a:pt x="13712" y="0"/>
                </a:lnTo>
                <a:close/>
              </a:path>
              <a:path w="9886315" h="24765">
                <a:moveTo>
                  <a:pt x="9886152" y="1524"/>
                </a:moveTo>
                <a:lnTo>
                  <a:pt x="13712" y="9144"/>
                </a:lnTo>
                <a:lnTo>
                  <a:pt x="13712" y="15240"/>
                </a:lnTo>
                <a:lnTo>
                  <a:pt x="24890" y="15240"/>
                </a:lnTo>
                <a:lnTo>
                  <a:pt x="25905" y="12192"/>
                </a:lnTo>
                <a:lnTo>
                  <a:pt x="24890" y="9144"/>
                </a:lnTo>
                <a:lnTo>
                  <a:pt x="7911664" y="9144"/>
                </a:lnTo>
                <a:lnTo>
                  <a:pt x="9886152" y="7620"/>
                </a:lnTo>
                <a:lnTo>
                  <a:pt x="9886152" y="1524"/>
                </a:lnTo>
                <a:close/>
              </a:path>
              <a:path w="9886315" h="24765">
                <a:moveTo>
                  <a:pt x="7911664" y="9144"/>
                </a:moveTo>
                <a:lnTo>
                  <a:pt x="24890" y="9144"/>
                </a:lnTo>
                <a:lnTo>
                  <a:pt x="25905" y="12192"/>
                </a:lnTo>
                <a:lnTo>
                  <a:pt x="24890" y="15240"/>
                </a:lnTo>
                <a:lnTo>
                  <a:pt x="13712" y="15240"/>
                </a:lnTo>
                <a:lnTo>
                  <a:pt x="7911664" y="9144"/>
                </a:lnTo>
                <a:close/>
              </a:path>
            </a:pathLst>
          </a:custGeom>
          <a:solidFill>
            <a:srgbClr val="006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715" y="1075944"/>
            <a:ext cx="1734312" cy="1844040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0529" y="4748784"/>
            <a:ext cx="3185113" cy="2526792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17865" y="3353119"/>
            <a:ext cx="1221526" cy="1575424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23204" y="5431535"/>
            <a:ext cx="1636775" cy="1533144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46493" y="536448"/>
            <a:ext cx="1792224" cy="1840991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346795" y="2804160"/>
            <a:ext cx="2167128" cy="1773936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46493" y="5900927"/>
            <a:ext cx="1828800" cy="15514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736</Words>
  <Application>Microsoft Office PowerPoint</Application>
  <PresentationFormat>Özel</PresentationFormat>
  <Paragraphs>69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Office Theme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0000-a5cc-1859-2fad-22f.pub</dc:title>
  <dc:creator>Administrator</dc:creator>
  <cp:lastModifiedBy>Mukaddes Aydın</cp:lastModifiedBy>
  <cp:revision>1</cp:revision>
  <dcterms:created xsi:type="dcterms:W3CDTF">2025-04-24T10:39:33Z</dcterms:created>
  <dcterms:modified xsi:type="dcterms:W3CDTF">2025-04-24T10:40:32Z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2025-04-24T00:00:00Z</vt:filetime>
  </property>
  <property fmtid="{D5CDD505-2E9C-101B-9397-08002B2CF9AE}" pid="5" name="Producer">
    <vt:lpwstr>3-Heights(TM) PDF Analysis &amp; Repair Shell 4.12.26.3 (http://www.pdf-tools.com)</vt:lpwstr>
  </property>
</Properties>
</file>